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660" r:id="rId2"/>
  </p:sldMasterIdLst>
  <p:notesMasterIdLst>
    <p:notesMasterId r:id="rId15"/>
  </p:notesMasterIdLst>
  <p:sldIdLst>
    <p:sldId id="261" r:id="rId3"/>
    <p:sldId id="299" r:id="rId4"/>
    <p:sldId id="362" r:id="rId5"/>
    <p:sldId id="363" r:id="rId6"/>
    <p:sldId id="365" r:id="rId7"/>
    <p:sldId id="366" r:id="rId8"/>
    <p:sldId id="367" r:id="rId9"/>
    <p:sldId id="370" r:id="rId10"/>
    <p:sldId id="368" r:id="rId11"/>
    <p:sldId id="371" r:id="rId12"/>
    <p:sldId id="364" r:id="rId13"/>
    <p:sldId id="355" r:id="rId14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</p:showPr>
  <p:clrMru>
    <a:srgbClr val="006699"/>
    <a:srgbClr val="00808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893" y="-1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8D818B-31B1-4D7B-907C-8B7EAE17016F}" type="datetimeFigureOut">
              <a:rPr lang="fr-FR" smtClean="0"/>
              <a:pPr/>
              <a:t>06/12/2018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35DB59-7E80-48FF-9CB7-0574D4EB951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70812-78AD-4508-9978-F7A8DB1CDAC9}" type="datetime1">
              <a:rPr lang="fr-FR" smtClean="0"/>
              <a:pPr/>
              <a:t>06/12/2018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‹N°›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EBC13-5750-4459-82B1-BC94295137E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DAF8E6-2500-40D4-B981-E57774DA8748}" type="datetime1">
              <a:rPr lang="fr-FR" smtClean="0"/>
              <a:pPr/>
              <a:t>06/12/2018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‹N°›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EBC13-5750-4459-82B1-BC94295137E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641A5-79E5-4DF4-A622-1236DF75C6EB}" type="datetime1">
              <a:rPr lang="fr-FR" smtClean="0"/>
              <a:pPr/>
              <a:t>06/12/2018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‹N°›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EBC13-5750-4459-82B1-BC94295137E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C9A57-369A-4438-9813-C0623C094FAD}" type="datetime1">
              <a:rPr lang="fr-FR" smtClean="0"/>
              <a:pPr/>
              <a:t>06/12/2018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‹N°›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9F989-71BF-49C7-ACA8-C595F0220D8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20E26-C901-44DF-A05E-83AEE0A86EB4}" type="datetime1">
              <a:rPr lang="fr-FR" smtClean="0"/>
              <a:pPr/>
              <a:t>06/12/2018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‹N°›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9F989-71BF-49C7-ACA8-C595F0220D8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BA1B7-9A50-4F0E-B1C7-032CDD100A7E}" type="datetime1">
              <a:rPr lang="fr-FR" smtClean="0"/>
              <a:pPr/>
              <a:t>06/12/2018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‹N°›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9F989-71BF-49C7-ACA8-C595F0220D8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84B3B-088A-41D0-A422-B07568333292}" type="datetime1">
              <a:rPr lang="fr-FR" smtClean="0"/>
              <a:pPr/>
              <a:t>06/12/2018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‹N°›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9F989-71BF-49C7-ACA8-C595F0220D8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1245F-8EA2-4C44-B6BA-8E52CEBF865C}" type="datetime1">
              <a:rPr lang="fr-FR" smtClean="0"/>
              <a:pPr/>
              <a:t>06/12/2018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‹N°›</a:t>
            </a:r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9F989-71BF-49C7-ACA8-C595F0220D8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6E223-22B9-4148-8D92-424261B61BB5}" type="datetime1">
              <a:rPr lang="fr-FR" smtClean="0"/>
              <a:pPr/>
              <a:t>06/12/2018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‹N°›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9F989-71BF-49C7-ACA8-C595F0220D8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07639-9C48-44BC-9767-D8161C543776}" type="datetime1">
              <a:rPr lang="fr-FR" smtClean="0"/>
              <a:pPr/>
              <a:t>06/12/2018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‹N°›</a:t>
            </a:r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9F989-71BF-49C7-ACA8-C595F0220D8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DF748-5E91-4465-9E82-26B0FC2A1C37}" type="datetime1">
              <a:rPr lang="fr-FR" smtClean="0"/>
              <a:pPr/>
              <a:t>06/12/2018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‹N°›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9F989-71BF-49C7-ACA8-C595F0220D8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D1567-3646-45C7-9E77-06651078C3D1}" type="datetime1">
              <a:rPr lang="fr-FR" smtClean="0"/>
              <a:pPr/>
              <a:t>06/12/2018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fld id="{451CB3CA-6EDE-4704-8278-9C0AED18503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4A69B5-58E0-4CD2-8037-5A0F8EA91998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BFBCA1-840A-4249-B786-794B5385891C}" type="datetime1">
              <a:rPr lang="fr-FR" smtClean="0"/>
              <a:pPr/>
              <a:t>06/12/2018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‹N°›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9F989-71BF-49C7-ACA8-C595F0220D8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C3357-7284-46C3-BDD8-961FA84B5242}" type="datetime1">
              <a:rPr lang="fr-FR" smtClean="0"/>
              <a:pPr/>
              <a:t>06/12/2018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‹N°›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9F989-71BF-49C7-ACA8-C595F0220D8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B82AF-2CD1-42C3-A5A0-94F13973756D}" type="datetime1">
              <a:rPr lang="fr-FR" smtClean="0"/>
              <a:pPr/>
              <a:t>06/12/2018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‹N°›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9F989-71BF-49C7-ACA8-C595F0220D8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CF7C3-A364-4DC8-8961-367B5E51CC8A}" type="datetime1">
              <a:rPr lang="fr-FR" smtClean="0"/>
              <a:pPr/>
              <a:t>06/12/2018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‹N°›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EBC13-5750-4459-82B1-BC94295137E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F5B99-BA7A-4680-99A4-2688C699A724}" type="datetime1">
              <a:rPr lang="fr-FR" smtClean="0"/>
              <a:pPr/>
              <a:t>06/12/2018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‹N°›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EBC13-5750-4459-82B1-BC94295137E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9392B-17FB-4802-B1DD-E3E5BEBE4F7B}" type="datetime1">
              <a:rPr lang="fr-FR" smtClean="0"/>
              <a:pPr/>
              <a:t>06/12/2018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‹N°›</a:t>
            </a:r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EBC13-5750-4459-82B1-BC94295137E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3869C0-0954-49A0-A292-708ED2C8AD31}" type="datetime1">
              <a:rPr lang="fr-FR" smtClean="0"/>
              <a:pPr/>
              <a:t>06/12/2018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‹N°›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EBC13-5750-4459-82B1-BC94295137E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84EE7-59F9-4A2E-902C-D195B27277A9}" type="datetime1">
              <a:rPr lang="fr-FR" smtClean="0"/>
              <a:pPr/>
              <a:t>06/12/2018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‹N°›</a:t>
            </a:r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EBC13-5750-4459-82B1-BC94295137E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411C0-EA8D-4715-8A2C-5552E0B59AA2}" type="datetime1">
              <a:rPr lang="fr-FR" smtClean="0"/>
              <a:pPr/>
              <a:t>06/12/2018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‹N°›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EBC13-5750-4459-82B1-BC94295137E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9066CB-4D97-49A7-8F78-BB1F87D5D451}" type="datetime1">
              <a:rPr lang="fr-FR" smtClean="0"/>
              <a:pPr/>
              <a:t>06/12/2018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‹N°›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EBC13-5750-4459-82B1-BC94295137E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90BD4C-B866-48A4-AD0C-FB49B0AA7531}" type="datetime1">
              <a:rPr lang="fr-FR" smtClean="0"/>
              <a:pPr/>
              <a:t>06/12/2018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 smtClean="0"/>
              <a:t>‹N°›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CEBC13-5750-4459-82B1-BC94295137E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EB233A-314D-4ACC-BA95-FF68CDC23CD8}" type="datetime1">
              <a:rPr lang="fr-FR" smtClean="0"/>
              <a:pPr/>
              <a:t>06/12/2018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 smtClean="0"/>
              <a:t>‹N°›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49F989-71BF-49C7-ACA8-C595F0220D8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file:///C:\Users\Laurent\Documents\Enseignement\EUPI\conseils%20EUPI\conseil%20EUPI%20181207\documents%20d'appui\1%20-%20candidatures.pdf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file:///C:\Users\Laurent\Documents\Enseignement\EUPI\conseils%20EUPI\conseil%20EUPI%20181207\documents%20d'appui\2%20-%20D&#233;penses%20pr&#233;visionnelles%20EUPI%202019.xlsx" TargetMode="External"/><Relationship Id="rId2" Type="http://schemas.openxmlformats.org/officeDocument/2006/relationships/hyperlink" Target="file:///C:\Users\Laurent\Documents\Enseignement\EUPI\conseils%20EUPI\conseil%20EUPI%20181207\documents%20d'appui\2%20-%20bilan%20budget%202018.xlsx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file:///C:\Users\Laurent\Documents\Enseignement\EUPI\conseils%20EUPI\conseil%20EUPI%20181207\documents%20d'appui\3%20-%20composition%20des%20jurys\Jurys%20L%20et%20LP%20TSI\Jury%20LP%20DEPE.docx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 descr="eupi_carre_RVB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090872" y="-531440"/>
            <a:ext cx="4797552" cy="4797552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74848" y="3501008"/>
            <a:ext cx="8229600" cy="1872208"/>
          </a:xfrm>
        </p:spPr>
        <p:txBody>
          <a:bodyPr>
            <a:normAutofit fontScale="90000"/>
          </a:bodyPr>
          <a:lstStyle/>
          <a:p>
            <a:r>
              <a:rPr lang="fr-FR" sz="5300" b="1" dirty="0" smtClean="0">
                <a:solidFill>
                  <a:srgbClr val="006699"/>
                </a:solidFill>
              </a:rPr>
              <a:t>CONSEIL</a:t>
            </a:r>
            <a:r>
              <a:rPr lang="fr-FR" dirty="0" smtClean="0">
                <a:solidFill>
                  <a:srgbClr val="006699"/>
                </a:solidFill>
              </a:rPr>
              <a:t/>
            </a:r>
            <a:br>
              <a:rPr lang="fr-FR" dirty="0" smtClean="0">
                <a:solidFill>
                  <a:srgbClr val="006699"/>
                </a:solidFill>
              </a:rPr>
            </a:br>
            <a:r>
              <a:rPr lang="fr-FR" dirty="0" smtClean="0">
                <a:solidFill>
                  <a:srgbClr val="006699"/>
                </a:solidFill>
              </a:rPr>
              <a:t>7 décembre 2018</a:t>
            </a:r>
            <a:br>
              <a:rPr lang="fr-FR" dirty="0" smtClean="0">
                <a:solidFill>
                  <a:srgbClr val="006699"/>
                </a:solidFill>
              </a:rPr>
            </a:br>
            <a:endParaRPr lang="fr-FR" dirty="0">
              <a:solidFill>
                <a:srgbClr val="006699"/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4A69B5-58E0-4CD2-8037-5A0F8EA91998}" type="slidenum">
              <a:rPr lang="fr-FR" smtClean="0"/>
              <a:pPr/>
              <a:t>1</a:t>
            </a:fld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Intervenants extérieurs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4A69B5-58E0-4CD2-8037-5A0F8EA91998}" type="slidenum">
              <a:rPr lang="fr-FR" smtClean="0"/>
              <a:pPr/>
              <a:t>10</a:t>
            </a:fld>
            <a:endParaRPr lang="fr-FR" dirty="0"/>
          </a:p>
        </p:txBody>
      </p:sp>
      <p:graphicFrame>
        <p:nvGraphicFramePr>
          <p:cNvPr id="5" name="Tableau 4"/>
          <p:cNvGraphicFramePr>
            <a:graphicFrameLocks noGrp="1"/>
          </p:cNvGraphicFramePr>
          <p:nvPr/>
        </p:nvGraphicFramePr>
        <p:xfrm>
          <a:off x="467543" y="2060848"/>
          <a:ext cx="8424936" cy="2834811"/>
        </p:xfrm>
        <a:graphic>
          <a:graphicData uri="http://schemas.openxmlformats.org/drawingml/2006/table">
            <a:tbl>
              <a:tblPr/>
              <a:tblGrid>
                <a:gridCol w="1072265"/>
                <a:gridCol w="934403"/>
                <a:gridCol w="1608397"/>
                <a:gridCol w="1041628"/>
                <a:gridCol w="1409262"/>
                <a:gridCol w="1409262"/>
                <a:gridCol w="949719"/>
              </a:tblGrid>
              <a:tr h="345914"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CHASSAIN</a:t>
                      </a:r>
                    </a:p>
                  </a:txBody>
                  <a:tcPr marL="6650" marR="6650" marT="6650" marB="0" anchor="ctr">
                    <a:lnL w="6350" cap="flat" cmpd="sng" algn="ctr">
                      <a:solidFill>
                        <a:srgbClr val="CAC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AC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AC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AC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Carine</a:t>
                      </a:r>
                    </a:p>
                  </a:txBody>
                  <a:tcPr marL="6650" marR="6650" marT="6650" marB="0" anchor="ctr">
                    <a:lnL w="6350" cap="flat" cmpd="sng" algn="ctr">
                      <a:solidFill>
                        <a:srgbClr val="CAC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AC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AC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AC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Ingénieur</a:t>
                      </a:r>
                    </a:p>
                  </a:txBody>
                  <a:tcPr marL="6650" marR="6650" marT="6650" marB="0" anchor="ctr">
                    <a:lnL w="6350" cap="flat" cmpd="sng" algn="ctr">
                      <a:solidFill>
                        <a:srgbClr val="CAC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AC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AC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AC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INRA</a:t>
                      </a:r>
                    </a:p>
                  </a:txBody>
                  <a:tcPr marL="6650" marR="6650" marT="6650" marB="0" anchor="ctr">
                    <a:lnL w="6350" cap="flat" cmpd="sng" algn="ctr">
                      <a:solidFill>
                        <a:srgbClr val="CAC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AC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AC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AC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M2 Techmed</a:t>
                      </a:r>
                    </a:p>
                  </a:txBody>
                  <a:tcPr marL="6650" marR="6650" marT="6650" marB="0" anchor="ctr">
                    <a:lnL w="6350" cap="flat" cmpd="sng" algn="ctr">
                      <a:solidFill>
                        <a:srgbClr val="CAC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AC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AC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AC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Imagerie</a:t>
                      </a:r>
                    </a:p>
                  </a:txBody>
                  <a:tcPr marL="6650" marR="6650" marT="6650" marB="0" anchor="ctr">
                    <a:lnL w="6350" cap="flat" cmpd="sng" algn="ctr">
                      <a:solidFill>
                        <a:srgbClr val="CAC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AC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AC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AC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2h CM</a:t>
                      </a:r>
                    </a:p>
                  </a:txBody>
                  <a:tcPr marL="6650" marR="6650" marT="6650" marB="0" anchor="ctr">
                    <a:lnL w="6350" cap="flat" cmpd="sng" algn="ctr">
                      <a:solidFill>
                        <a:srgbClr val="CAC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AC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AC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AC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5914"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CLERJON</a:t>
                      </a:r>
                    </a:p>
                  </a:txBody>
                  <a:tcPr marL="6650" marR="6650" marT="6650" marB="0" anchor="ctr">
                    <a:lnL w="6350" cap="flat" cmpd="sng" algn="ctr">
                      <a:solidFill>
                        <a:srgbClr val="CAC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AC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AC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AC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Sylvie</a:t>
                      </a:r>
                    </a:p>
                  </a:txBody>
                  <a:tcPr marL="6650" marR="6650" marT="6650" marB="0" anchor="ctr">
                    <a:lnL w="6350" cap="flat" cmpd="sng" algn="ctr">
                      <a:solidFill>
                        <a:srgbClr val="CAC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AC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AC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AC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Ingénieur</a:t>
                      </a:r>
                    </a:p>
                  </a:txBody>
                  <a:tcPr marL="6650" marR="6650" marT="6650" marB="0" anchor="ctr">
                    <a:lnL w="6350" cap="flat" cmpd="sng" algn="ctr">
                      <a:solidFill>
                        <a:srgbClr val="CAC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AC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AC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AC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INRA</a:t>
                      </a:r>
                    </a:p>
                  </a:txBody>
                  <a:tcPr marL="6650" marR="6650" marT="6650" marB="0" anchor="ctr">
                    <a:lnL w="6350" cap="flat" cmpd="sng" algn="ctr">
                      <a:solidFill>
                        <a:srgbClr val="CAC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AC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AC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AC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M2 Techmed</a:t>
                      </a:r>
                    </a:p>
                  </a:txBody>
                  <a:tcPr marL="6650" marR="6650" marT="6650" marB="0" anchor="ctr">
                    <a:lnL w="6350" cap="flat" cmpd="sng" algn="ctr">
                      <a:solidFill>
                        <a:srgbClr val="CAC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AC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AC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AC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Imagerie</a:t>
                      </a:r>
                    </a:p>
                  </a:txBody>
                  <a:tcPr marL="6650" marR="6650" marT="6650" marB="0" anchor="ctr">
                    <a:lnL w="6350" cap="flat" cmpd="sng" algn="ctr">
                      <a:solidFill>
                        <a:srgbClr val="CAC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AC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AC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AC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4h TP</a:t>
                      </a:r>
                    </a:p>
                  </a:txBody>
                  <a:tcPr marL="6650" marR="6650" marT="6650" marB="0" anchor="ctr">
                    <a:lnL w="6350" cap="flat" cmpd="sng" algn="ctr">
                      <a:solidFill>
                        <a:srgbClr val="CAC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AC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AC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AC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</a:tr>
              <a:tr h="345914"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KHEDER</a:t>
                      </a:r>
                    </a:p>
                  </a:txBody>
                  <a:tcPr marL="6650" marR="6650" marT="6650" marB="0" anchor="ctr">
                    <a:lnL w="6350" cap="flat" cmpd="sng" algn="ctr">
                      <a:solidFill>
                        <a:srgbClr val="CAC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AC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AC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AC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Laila</a:t>
                      </a:r>
                    </a:p>
                  </a:txBody>
                  <a:tcPr marL="6650" marR="6650" marT="6650" marB="0" anchor="ctr">
                    <a:lnL w="6350" cap="flat" cmpd="sng" algn="ctr">
                      <a:solidFill>
                        <a:srgbClr val="CAC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AC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AC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AC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Ingénieur</a:t>
                      </a:r>
                    </a:p>
                  </a:txBody>
                  <a:tcPr marL="6650" marR="6650" marT="6650" marB="0" anchor="ctr">
                    <a:lnL w="6350" cap="flat" cmpd="sng" algn="ctr">
                      <a:solidFill>
                        <a:srgbClr val="CAC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AC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AC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AC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INRA</a:t>
                      </a:r>
                    </a:p>
                  </a:txBody>
                  <a:tcPr marL="6650" marR="6650" marT="6650" marB="0" anchor="ctr">
                    <a:lnL w="6350" cap="flat" cmpd="sng" algn="ctr">
                      <a:solidFill>
                        <a:srgbClr val="CAC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AC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AC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AC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M2 Techmed</a:t>
                      </a:r>
                    </a:p>
                  </a:txBody>
                  <a:tcPr marL="6650" marR="6650" marT="6650" marB="0" anchor="ctr">
                    <a:lnL w="6350" cap="flat" cmpd="sng" algn="ctr">
                      <a:solidFill>
                        <a:srgbClr val="CAC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AC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AC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AC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Imagerie</a:t>
                      </a:r>
                    </a:p>
                  </a:txBody>
                  <a:tcPr marL="6650" marR="6650" marT="6650" marB="0" anchor="ctr">
                    <a:lnL w="6350" cap="flat" cmpd="sng" algn="ctr">
                      <a:solidFill>
                        <a:srgbClr val="CAC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AC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AC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AC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4h TP</a:t>
                      </a:r>
                    </a:p>
                  </a:txBody>
                  <a:tcPr marL="6650" marR="6650" marT="6650" marB="0" anchor="ctr">
                    <a:lnL w="6350" cap="flat" cmpd="sng" algn="ctr">
                      <a:solidFill>
                        <a:srgbClr val="CAC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AC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AC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AC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5914"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PAGES</a:t>
                      </a:r>
                    </a:p>
                  </a:txBody>
                  <a:tcPr marL="6650" marR="6650" marT="6650" marB="0" anchor="ctr">
                    <a:lnL w="6350" cap="flat" cmpd="sng" algn="ctr">
                      <a:solidFill>
                        <a:srgbClr val="CAC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AC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AC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AC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Guilhem</a:t>
                      </a:r>
                    </a:p>
                  </a:txBody>
                  <a:tcPr marL="6650" marR="6650" marT="6650" marB="0" anchor="ctr">
                    <a:lnL w="6350" cap="flat" cmpd="sng" algn="ctr">
                      <a:solidFill>
                        <a:srgbClr val="CAC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AC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AC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AC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Ingénieur</a:t>
                      </a:r>
                    </a:p>
                  </a:txBody>
                  <a:tcPr marL="6650" marR="6650" marT="6650" marB="0" anchor="ctr">
                    <a:lnL w="6350" cap="flat" cmpd="sng" algn="ctr">
                      <a:solidFill>
                        <a:srgbClr val="CAC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AC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AC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AC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INRA</a:t>
                      </a:r>
                    </a:p>
                  </a:txBody>
                  <a:tcPr marL="6650" marR="6650" marT="6650" marB="0" anchor="ctr">
                    <a:lnL w="6350" cap="flat" cmpd="sng" algn="ctr">
                      <a:solidFill>
                        <a:srgbClr val="CAC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AC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AC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AC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M2 Techmed</a:t>
                      </a:r>
                    </a:p>
                  </a:txBody>
                  <a:tcPr marL="6650" marR="6650" marT="6650" marB="0" anchor="ctr">
                    <a:lnL w="6350" cap="flat" cmpd="sng" algn="ctr">
                      <a:solidFill>
                        <a:srgbClr val="CAC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AC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AC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AC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Imagerie</a:t>
                      </a:r>
                    </a:p>
                  </a:txBody>
                  <a:tcPr marL="6650" marR="6650" marT="6650" marB="0" anchor="ctr">
                    <a:lnL w="6350" cap="flat" cmpd="sng" algn="ctr">
                      <a:solidFill>
                        <a:srgbClr val="CAC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AC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AC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AC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2h CM</a:t>
                      </a:r>
                    </a:p>
                  </a:txBody>
                  <a:tcPr marL="6650" marR="6650" marT="6650" marB="0" anchor="ctr">
                    <a:lnL w="6350" cap="flat" cmpd="sng" algn="ctr">
                      <a:solidFill>
                        <a:srgbClr val="CAC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AC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AC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AC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</a:tr>
              <a:tr h="345914"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TRAORE</a:t>
                      </a:r>
                    </a:p>
                  </a:txBody>
                  <a:tcPr marL="6650" marR="6650" marT="6650" marB="0" anchor="ctr">
                    <a:lnL w="6350" cap="flat" cmpd="sng" algn="ctr">
                      <a:solidFill>
                        <a:srgbClr val="CAC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AC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AC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AC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Amidou</a:t>
                      </a:r>
                    </a:p>
                  </a:txBody>
                  <a:tcPr marL="6650" marR="6650" marT="6650" marB="0" anchor="ctr">
                    <a:lnL w="6350" cap="flat" cmpd="sng" algn="ctr">
                      <a:solidFill>
                        <a:srgbClr val="CAC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AC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AC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AC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Ingénieur</a:t>
                      </a:r>
                    </a:p>
                  </a:txBody>
                  <a:tcPr marL="6650" marR="6650" marT="6650" marB="0" anchor="ctr">
                    <a:lnL w="6350" cap="flat" cmpd="sng" algn="ctr">
                      <a:solidFill>
                        <a:srgbClr val="CAC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AC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AC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AC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INRA</a:t>
                      </a:r>
                    </a:p>
                  </a:txBody>
                  <a:tcPr marL="6650" marR="6650" marT="6650" marB="0" anchor="ctr">
                    <a:lnL w="6350" cap="flat" cmpd="sng" algn="ctr">
                      <a:solidFill>
                        <a:srgbClr val="CAC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AC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AC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AC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M2 Techmed</a:t>
                      </a:r>
                    </a:p>
                  </a:txBody>
                  <a:tcPr marL="6650" marR="6650" marT="6650" marB="0" anchor="ctr">
                    <a:lnL w="6350" cap="flat" cmpd="sng" algn="ctr">
                      <a:solidFill>
                        <a:srgbClr val="CAC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AC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AC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AC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Imagerie</a:t>
                      </a:r>
                    </a:p>
                  </a:txBody>
                  <a:tcPr marL="6650" marR="6650" marT="6650" marB="0" anchor="ctr">
                    <a:lnL w="6350" cap="flat" cmpd="sng" algn="ctr">
                      <a:solidFill>
                        <a:srgbClr val="CAC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AC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AC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AC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4h TP</a:t>
                      </a:r>
                    </a:p>
                  </a:txBody>
                  <a:tcPr marL="6650" marR="6650" marT="6650" marB="0" anchor="ctr">
                    <a:lnL w="6350" cap="flat" cmpd="sng" algn="ctr">
                      <a:solidFill>
                        <a:srgbClr val="CAC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AC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AC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AC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5914"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CHAHIB</a:t>
                      </a:r>
                    </a:p>
                  </a:txBody>
                  <a:tcPr marL="6650" marR="6650" marT="6650" marB="0" anchor="ctr">
                    <a:lnL w="6350" cap="flat" cmpd="sng" algn="ctr">
                      <a:solidFill>
                        <a:srgbClr val="CAC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AC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AC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AC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Gharib</a:t>
                      </a:r>
                    </a:p>
                  </a:txBody>
                  <a:tcPr marL="6650" marR="6650" marT="6650" marB="0" anchor="ctr">
                    <a:lnL w="6350" cap="flat" cmpd="sng" algn="ctr">
                      <a:solidFill>
                        <a:srgbClr val="CAC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AC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AC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AC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Chef de projet</a:t>
                      </a:r>
                    </a:p>
                  </a:txBody>
                  <a:tcPr marL="6650" marR="6650" marT="6650" marB="0" anchor="ctr">
                    <a:lnL w="6350" cap="flat" cmpd="sng" algn="ctr">
                      <a:solidFill>
                        <a:srgbClr val="CAC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AC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AC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AC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ANSALDO STS</a:t>
                      </a:r>
                    </a:p>
                  </a:txBody>
                  <a:tcPr marL="6650" marR="6650" marT="6650" marB="0" anchor="ctr">
                    <a:lnL w="6350" cap="flat" cmpd="sng" algn="ctr">
                      <a:solidFill>
                        <a:srgbClr val="CAC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AC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AC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AC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M2 CEM</a:t>
                      </a:r>
                    </a:p>
                  </a:txBody>
                  <a:tcPr marL="6650" marR="6650" marT="6650" marB="0" anchor="ctr">
                    <a:lnL w="6350" cap="flat" cmpd="sng" algn="ctr">
                      <a:solidFill>
                        <a:srgbClr val="CAC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AC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AC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AC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Culture entreprise</a:t>
                      </a:r>
                    </a:p>
                  </a:txBody>
                  <a:tcPr marL="6650" marR="6650" marT="6650" marB="0" anchor="ctr">
                    <a:lnL w="6350" cap="flat" cmpd="sng" algn="ctr">
                      <a:solidFill>
                        <a:srgbClr val="CAC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AC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AC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AC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5h CM</a:t>
                      </a:r>
                    </a:p>
                  </a:txBody>
                  <a:tcPr marL="6650" marR="6650" marT="6650" marB="0" anchor="ctr">
                    <a:lnL w="6350" cap="flat" cmpd="sng" algn="ctr">
                      <a:solidFill>
                        <a:srgbClr val="CAC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AC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AC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AC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</a:tr>
              <a:tr h="345914">
                <a:tc rowSpan="2">
                  <a:txBody>
                    <a:bodyPr/>
                    <a:lstStyle/>
                    <a:p>
                      <a:pPr algn="l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MHALLA</a:t>
                      </a:r>
                    </a:p>
                  </a:txBody>
                  <a:tcPr marL="6650" marR="6650" marT="6650" marB="0" anchor="ctr">
                    <a:lnL w="6350" cap="flat" cmpd="sng" algn="ctr">
                      <a:solidFill>
                        <a:srgbClr val="CAC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AC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AC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AC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l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Ala</a:t>
                      </a:r>
                    </a:p>
                  </a:txBody>
                  <a:tcPr marL="6650" marR="6650" marT="6650" marB="0" anchor="ctr">
                    <a:lnL w="6350" cap="flat" cmpd="sng" algn="ctr">
                      <a:solidFill>
                        <a:srgbClr val="CAC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AC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AC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AC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Ingénieur de recherche</a:t>
                      </a:r>
                    </a:p>
                  </a:txBody>
                  <a:tcPr marL="6650" marR="6650" marT="6650" marB="0" anchor="ctr">
                    <a:lnL w="6350" cap="flat" cmpd="sng" algn="ctr">
                      <a:solidFill>
                        <a:srgbClr val="CAC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AC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AC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AC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l" fontAlgn="ctr"/>
                      <a:r>
                        <a:rPr lang="fr-FR" sz="1200" b="0" i="0" u="none" strike="noStrike" kern="1200"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+mn-cs"/>
                        </a:rPr>
                        <a:t>UCA/Cap 2025</a:t>
                      </a:r>
                    </a:p>
                  </a:txBody>
                  <a:tcPr marL="6650" marR="6650" marT="6650" marB="0" anchor="ctr">
                    <a:lnL w="6350" cap="flat" cmpd="sng" algn="ctr">
                      <a:solidFill>
                        <a:srgbClr val="CAC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AC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AC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AC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M2 SETSIS</a:t>
                      </a:r>
                    </a:p>
                  </a:txBody>
                  <a:tcPr marL="6650" marR="6650" marT="6650" marB="0" anchor="ctr">
                    <a:lnL w="6350" cap="flat" cmpd="sng" algn="ctr">
                      <a:solidFill>
                        <a:srgbClr val="CAC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AC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AC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Deep Learning</a:t>
                      </a:r>
                    </a:p>
                  </a:txBody>
                  <a:tcPr marL="6650" marR="6650" marT="6650" marB="0" anchor="ctr">
                    <a:lnL w="6350" cap="flat" cmpd="sng" algn="ctr">
                      <a:solidFill>
                        <a:srgbClr val="CAC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AC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AC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AC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6h TP</a:t>
                      </a:r>
                    </a:p>
                  </a:txBody>
                  <a:tcPr marL="6650" marR="6650" marT="6650" marB="0" anchor="ctr">
                    <a:lnL w="6350" cap="flat" cmpd="sng" algn="ctr">
                      <a:solidFill>
                        <a:srgbClr val="CAC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AC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AC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AC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</a:tr>
              <a:tr h="386917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 kern="1200" dirty="0"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+mn-cs"/>
                        </a:rPr>
                        <a:t>L3 Mécanique</a:t>
                      </a:r>
                    </a:p>
                  </a:txBody>
                  <a:tcPr marL="6650" marR="6650" marT="6650" marB="0" anchor="ctr">
                    <a:lnL w="6350" cap="flat" cmpd="sng" algn="ctr">
                      <a:solidFill>
                        <a:srgbClr val="CAC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AC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CAC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Automatisme</a:t>
                      </a:r>
                    </a:p>
                  </a:txBody>
                  <a:tcPr marL="6650" marR="6650" marT="6650" marB="0" anchor="ctr">
                    <a:lnL w="6350" cap="flat" cmpd="sng" algn="ctr">
                      <a:solidFill>
                        <a:srgbClr val="CAC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AC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AC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AC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8h TP</a:t>
                      </a:r>
                    </a:p>
                  </a:txBody>
                  <a:tcPr marL="6650" marR="6650" marT="6650" marB="0" anchor="ctr">
                    <a:lnL w="6350" cap="flat" cmpd="sng" algn="ctr">
                      <a:solidFill>
                        <a:srgbClr val="CAC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AC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AC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AC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Ordre du jour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484784"/>
            <a:ext cx="8435280" cy="3672408"/>
          </a:xfrm>
        </p:spPr>
        <p:txBody>
          <a:bodyPr>
            <a:normAutofit/>
          </a:bodyPr>
          <a:lstStyle/>
          <a:p>
            <a:pPr lvl="0"/>
            <a:r>
              <a:rPr lang="fr-FR" sz="2400" dirty="0" smtClean="0"/>
              <a:t>Validation des porteurs de diplômes de notre future offre de formation</a:t>
            </a:r>
          </a:p>
          <a:p>
            <a:pPr lvl="0"/>
            <a:r>
              <a:rPr lang="fr-FR" sz="2400" dirty="0" smtClean="0"/>
              <a:t>Budget 2019</a:t>
            </a:r>
          </a:p>
          <a:p>
            <a:pPr lvl="0"/>
            <a:r>
              <a:rPr lang="fr-FR" sz="2400" dirty="0" smtClean="0"/>
              <a:t>Composition des jurys</a:t>
            </a:r>
          </a:p>
          <a:p>
            <a:pPr lvl="0"/>
            <a:r>
              <a:rPr lang="fr-FR" sz="2400" dirty="0" smtClean="0"/>
              <a:t>Approbation de  nouveaux intervenants extérieurs</a:t>
            </a:r>
          </a:p>
          <a:p>
            <a:pPr lvl="0"/>
            <a:r>
              <a:rPr lang="fr-FR" sz="2400" dirty="0" smtClean="0">
                <a:solidFill>
                  <a:srgbClr val="FF0000"/>
                </a:solidFill>
              </a:rPr>
              <a:t>Questions diverses </a:t>
            </a:r>
            <a:endParaRPr lang="fr-FR" sz="2400" dirty="0">
              <a:solidFill>
                <a:srgbClr val="FF0000"/>
              </a:solidFill>
            </a:endParaRPr>
          </a:p>
        </p:txBody>
      </p:sp>
      <p:pic>
        <p:nvPicPr>
          <p:cNvPr id="4" name="Image 3" descr="eupi_long_RVB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88036" y="5733256"/>
            <a:ext cx="5148060" cy="1047560"/>
          </a:xfrm>
          <a:prstGeom prst="rect">
            <a:avLst/>
          </a:prstGeom>
        </p:spPr>
      </p:pic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4A69B5-58E0-4CD2-8037-5A0F8EA91998}" type="slidenum">
              <a:rPr lang="fr-FR" smtClean="0"/>
              <a:pPr/>
              <a:t>11</a:t>
            </a:fld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fr-FR" dirty="0" smtClean="0"/>
              <a:t>Questions diverses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4A69B5-58E0-4CD2-8037-5A0F8EA91998}" type="slidenum">
              <a:rPr lang="fr-FR" smtClean="0"/>
              <a:pPr/>
              <a:t>12</a:t>
            </a:fld>
            <a:endParaRPr lang="fr-FR" dirty="0"/>
          </a:p>
        </p:txBody>
      </p:sp>
      <p:pic>
        <p:nvPicPr>
          <p:cNvPr id="5" name="Image 4" descr="eupi_long_RVB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88036" y="5733256"/>
            <a:ext cx="5148060" cy="1047560"/>
          </a:xfrm>
          <a:prstGeom prst="rect">
            <a:avLst/>
          </a:prstGeom>
        </p:spPr>
      </p:pic>
      <p:sp>
        <p:nvSpPr>
          <p:cNvPr id="6" name="ZoneTexte 5"/>
          <p:cNvSpPr txBox="1"/>
          <p:nvPr/>
        </p:nvSpPr>
        <p:spPr>
          <a:xfrm>
            <a:off x="1691680" y="2060848"/>
            <a:ext cx="4507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fr-FR" dirty="0" smtClean="0"/>
              <a:t> </a:t>
            </a:r>
            <a:r>
              <a:rPr lang="fr-FR" dirty="0" smtClean="0"/>
              <a:t>A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Ordre du jour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484784"/>
            <a:ext cx="8435280" cy="3672408"/>
          </a:xfrm>
        </p:spPr>
        <p:txBody>
          <a:bodyPr>
            <a:normAutofit/>
          </a:bodyPr>
          <a:lstStyle/>
          <a:p>
            <a:pPr lvl="0"/>
            <a:r>
              <a:rPr lang="fr-FR" sz="2400" dirty="0" smtClean="0"/>
              <a:t>Validation des porteurs de diplômes de notre future offre de formation</a:t>
            </a:r>
          </a:p>
          <a:p>
            <a:pPr lvl="0"/>
            <a:r>
              <a:rPr lang="fr-FR" sz="2400" dirty="0" smtClean="0"/>
              <a:t>Budget 2019</a:t>
            </a:r>
          </a:p>
          <a:p>
            <a:pPr lvl="0"/>
            <a:r>
              <a:rPr lang="fr-FR" sz="2400" dirty="0" smtClean="0"/>
              <a:t>Composition des jurys</a:t>
            </a:r>
          </a:p>
          <a:p>
            <a:pPr lvl="0"/>
            <a:r>
              <a:rPr lang="fr-FR" sz="2400" dirty="0" smtClean="0"/>
              <a:t>Approbation de  nouveaux intervenants extérieurs</a:t>
            </a:r>
          </a:p>
          <a:p>
            <a:pPr lvl="0"/>
            <a:r>
              <a:rPr lang="fr-FR" sz="2400" dirty="0" smtClean="0"/>
              <a:t>Questions diverses </a:t>
            </a:r>
            <a:endParaRPr lang="fr-FR" sz="2400" dirty="0"/>
          </a:p>
        </p:txBody>
      </p:sp>
      <p:pic>
        <p:nvPicPr>
          <p:cNvPr id="4" name="Image 3" descr="eupi_long_RVB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88036" y="5733256"/>
            <a:ext cx="5148060" cy="1047560"/>
          </a:xfrm>
          <a:prstGeom prst="rect">
            <a:avLst/>
          </a:prstGeom>
        </p:spPr>
      </p:pic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4A69B5-58E0-4CD2-8037-5A0F8EA91998}" type="slidenum">
              <a:rPr lang="fr-FR" smtClean="0"/>
              <a:pPr/>
              <a:t>2</a:t>
            </a:fld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Ordre du jour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484784"/>
            <a:ext cx="8435280" cy="3672408"/>
          </a:xfrm>
        </p:spPr>
        <p:txBody>
          <a:bodyPr>
            <a:normAutofit/>
          </a:bodyPr>
          <a:lstStyle/>
          <a:p>
            <a:pPr lvl="0"/>
            <a:r>
              <a:rPr lang="fr-FR" sz="2400" dirty="0" smtClean="0">
                <a:solidFill>
                  <a:srgbClr val="FF0000"/>
                </a:solidFill>
              </a:rPr>
              <a:t>Validation des porteurs de diplômes de notre future offre de formation</a:t>
            </a:r>
          </a:p>
          <a:p>
            <a:pPr lvl="0"/>
            <a:r>
              <a:rPr lang="fr-FR" sz="2400" dirty="0" smtClean="0"/>
              <a:t>Budget 2019</a:t>
            </a:r>
          </a:p>
          <a:p>
            <a:pPr lvl="0"/>
            <a:r>
              <a:rPr lang="fr-FR" sz="2400" dirty="0" smtClean="0"/>
              <a:t>Composition des jurys</a:t>
            </a:r>
          </a:p>
          <a:p>
            <a:pPr lvl="0"/>
            <a:r>
              <a:rPr lang="fr-FR" sz="2400" dirty="0" smtClean="0"/>
              <a:t>Approbation de  nouveaux intervenants extérieurs</a:t>
            </a:r>
          </a:p>
          <a:p>
            <a:pPr lvl="0"/>
            <a:r>
              <a:rPr lang="fr-FR" sz="2400" dirty="0" smtClean="0"/>
              <a:t>Questions diverses </a:t>
            </a:r>
            <a:endParaRPr lang="fr-FR" sz="2400" dirty="0"/>
          </a:p>
        </p:txBody>
      </p:sp>
      <p:pic>
        <p:nvPicPr>
          <p:cNvPr id="4" name="Image 3" descr="eupi_long_RVB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88036" y="5733256"/>
            <a:ext cx="5148060" cy="1047560"/>
          </a:xfrm>
          <a:prstGeom prst="rect">
            <a:avLst/>
          </a:prstGeom>
        </p:spPr>
      </p:pic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4A69B5-58E0-4CD2-8037-5A0F8EA91998}" type="slidenum">
              <a:rPr lang="fr-FR" smtClean="0"/>
              <a:pPr/>
              <a:t>3</a:t>
            </a:fld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Porteurs </a:t>
            </a:r>
            <a:r>
              <a:rPr lang="fr-FR" dirty="0" smtClean="0"/>
              <a:t>de diplômes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4A69B5-58E0-4CD2-8037-5A0F8EA91998}" type="slidenum">
              <a:rPr lang="fr-FR" smtClean="0"/>
              <a:pPr/>
              <a:t>4</a:t>
            </a:fld>
            <a:endParaRPr lang="fr-FR" dirty="0"/>
          </a:p>
        </p:txBody>
      </p:sp>
      <p:graphicFrame>
        <p:nvGraphicFramePr>
          <p:cNvPr id="5" name="Tableau 4"/>
          <p:cNvGraphicFramePr>
            <a:graphicFrameLocks noGrp="1"/>
          </p:cNvGraphicFramePr>
          <p:nvPr/>
        </p:nvGraphicFramePr>
        <p:xfrm>
          <a:off x="467544" y="1397002"/>
          <a:ext cx="6768752" cy="5297004"/>
        </p:xfrm>
        <a:graphic>
          <a:graphicData uri="http://schemas.openxmlformats.org/drawingml/2006/table">
            <a:tbl>
              <a:tblPr/>
              <a:tblGrid>
                <a:gridCol w="2061466"/>
                <a:gridCol w="2515964"/>
                <a:gridCol w="2191322"/>
              </a:tblGrid>
              <a:tr h="217762"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Formation</a:t>
                      </a:r>
                    </a:p>
                  </a:txBody>
                  <a:tcPr marL="6456" marR="6456" marT="645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Candidature</a:t>
                      </a:r>
                    </a:p>
                  </a:txBody>
                  <a:tcPr marL="6456" marR="6456" marT="64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Equipe de pilotage</a:t>
                      </a:r>
                    </a:p>
                  </a:txBody>
                  <a:tcPr marL="6456" marR="6456" marT="64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59567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Licence de Physique</a:t>
                      </a:r>
                      <a:br>
                        <a:rPr lang="fr-F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</a:br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</a:p>
                  </a:txBody>
                  <a:tcPr marL="6456" marR="6456" marT="645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Philippe ROSNET</a:t>
                      </a:r>
                    </a:p>
                  </a:txBody>
                  <a:tcPr marL="6456" marR="6456" marT="64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François MEDARD</a:t>
                      </a:r>
                      <a:br>
                        <a:rPr lang="fr-F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</a:br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Antoine MOREAU</a:t>
                      </a:r>
                      <a:br>
                        <a:rPr lang="fr-F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</a:br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Céline PLANCHE</a:t>
                      </a:r>
                    </a:p>
                  </a:txBody>
                  <a:tcPr marL="6456" marR="6456" marT="64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53287"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Master de PFA </a:t>
                      </a:r>
                    </a:p>
                  </a:txBody>
                  <a:tcPr marL="6456" marR="6456" marT="645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Julien DONINI</a:t>
                      </a:r>
                    </a:p>
                  </a:txBody>
                  <a:tcPr marL="6456" marR="6456" marT="64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Pierre DISSEIX</a:t>
                      </a:r>
                      <a:br>
                        <a:rPr lang="fr-F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</a:br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Stéphane MONTEIL</a:t>
                      </a:r>
                      <a:br>
                        <a:rPr lang="fr-F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</a:br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Dmitry Solnyshkov</a:t>
                      </a:r>
                    </a:p>
                  </a:txBody>
                  <a:tcPr marL="6456" marR="6456" marT="64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7762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DU Data Scientist </a:t>
                      </a:r>
                    </a:p>
                  </a:txBody>
                  <a:tcPr marL="6456" marR="6456" marT="645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Julien DONINI</a:t>
                      </a:r>
                    </a:p>
                  </a:txBody>
                  <a:tcPr marL="6456" marR="6456" marT="64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456" marR="6456" marT="64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7762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Master MEEF-PC </a:t>
                      </a:r>
                    </a:p>
                  </a:txBody>
                  <a:tcPr marL="6456" marR="6456" marT="645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Frédérique BADAUD-GARDY</a:t>
                      </a:r>
                    </a:p>
                  </a:txBody>
                  <a:tcPr marL="6456" marR="6456" marT="64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456" marR="6456" marT="64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20220"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Licence SPI </a:t>
                      </a:r>
                    </a:p>
                  </a:txBody>
                  <a:tcPr marL="6456" marR="6456" marT="645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Alain PAULY</a:t>
                      </a:r>
                    </a:p>
                  </a:txBody>
                  <a:tcPr marL="6456" marR="6456" marT="64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Christelle VARENNE</a:t>
                      </a:r>
                      <a:br>
                        <a:rPr lang="fr-F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</a:br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Omar AIT-AIDER</a:t>
                      </a:r>
                      <a:br>
                        <a:rPr lang="fr-F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</a:br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David CLAIR </a:t>
                      </a:r>
                      <a:br>
                        <a:rPr lang="fr-F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</a:br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Franck MARTIN</a:t>
                      </a:r>
                      <a:br>
                        <a:rPr lang="fr-F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</a:br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Jerôme BRUNET</a:t>
                      </a:r>
                    </a:p>
                  </a:txBody>
                  <a:tcPr marL="6456" marR="6456" marT="64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7762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Licence Pro SARII </a:t>
                      </a:r>
                    </a:p>
                  </a:txBody>
                  <a:tcPr marL="6456" marR="6456" marT="645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Thierry CHAMBON</a:t>
                      </a:r>
                    </a:p>
                  </a:txBody>
                  <a:tcPr marL="6456" marR="6456" marT="64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456" marR="6456" marT="64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7762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Licence Pro DEPE </a:t>
                      </a:r>
                    </a:p>
                  </a:txBody>
                  <a:tcPr marL="6456" marR="6456" marT="645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Thierry CHAMBON</a:t>
                      </a:r>
                    </a:p>
                  </a:txBody>
                  <a:tcPr marL="6456" marR="6456" marT="64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456" marR="6456" marT="64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7762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Master Méca </a:t>
                      </a:r>
                    </a:p>
                  </a:txBody>
                  <a:tcPr marL="6456" marR="6456" marT="645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François AUSLENDER</a:t>
                      </a:r>
                    </a:p>
                  </a:txBody>
                  <a:tcPr marL="6456" marR="6456" marT="64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456" marR="6456" marT="64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7762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Master GC </a:t>
                      </a:r>
                    </a:p>
                  </a:txBody>
                  <a:tcPr marL="6456" marR="6456" marT="645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Evelyne TOUSSAINT</a:t>
                      </a:r>
                    </a:p>
                  </a:txBody>
                  <a:tcPr marL="6456" marR="6456" marT="64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456" marR="6456" marT="64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7762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Master EEA </a:t>
                      </a:r>
                    </a:p>
                  </a:txBody>
                  <a:tcPr marL="6456" marR="6456" marT="645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Pierre BONNET</a:t>
                      </a:r>
                    </a:p>
                  </a:txBody>
                  <a:tcPr marL="6456" marR="6456" marT="64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456" marR="6456" marT="64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7762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Master Energie </a:t>
                      </a:r>
                    </a:p>
                  </a:txBody>
                  <a:tcPr marL="6456" marR="6456" marT="645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Emmanuel DUFFOUR</a:t>
                      </a:r>
                    </a:p>
                  </a:txBody>
                  <a:tcPr marL="6456" marR="6456" marT="64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456" marR="6456" marT="64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7762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Master AR </a:t>
                      </a:r>
                    </a:p>
                  </a:txBody>
                  <a:tcPr marL="6456" marR="6456" marT="645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Benoît THUILOT</a:t>
                      </a:r>
                    </a:p>
                  </a:txBody>
                  <a:tcPr marL="6456" marR="6456" marT="64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456" marR="6456" marT="64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7762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Master TSI </a:t>
                      </a:r>
                    </a:p>
                  </a:txBody>
                  <a:tcPr marL="6456" marR="6456" marT="645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Laurent SARRY</a:t>
                      </a:r>
                    </a:p>
                  </a:txBody>
                  <a:tcPr marL="6456" marR="6456" marT="64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456" marR="6456" marT="64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7762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Master PTR </a:t>
                      </a:r>
                    </a:p>
                  </a:txBody>
                  <a:tcPr marL="6456" marR="6456" marT="645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Christophe GUICHENEY</a:t>
                      </a:r>
                    </a:p>
                  </a:txBody>
                  <a:tcPr marL="6456" marR="6456" marT="64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456" marR="6456" marT="64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6138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Master QHS </a:t>
                      </a:r>
                    </a:p>
                  </a:txBody>
                  <a:tcPr marL="6456" marR="6456" marT="645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Thierry CHAMBON</a:t>
                      </a:r>
                    </a:p>
                  </a:txBody>
                  <a:tcPr marL="6456" marR="6456" marT="64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456" marR="6456" marT="64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Bouton d'action : Document 5">
            <a:hlinkClick r:id="rId2" action="ppaction://hlinkfile" highlightClick="1"/>
          </p:cNvPr>
          <p:cNvSpPr/>
          <p:nvPr/>
        </p:nvSpPr>
        <p:spPr>
          <a:xfrm>
            <a:off x="7668344" y="4869160"/>
            <a:ext cx="720080" cy="864096"/>
          </a:xfrm>
          <a:prstGeom prst="actionButtonDocumen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Ordre du jour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484784"/>
            <a:ext cx="8435280" cy="3672408"/>
          </a:xfrm>
        </p:spPr>
        <p:txBody>
          <a:bodyPr>
            <a:normAutofit/>
          </a:bodyPr>
          <a:lstStyle/>
          <a:p>
            <a:pPr lvl="0"/>
            <a:r>
              <a:rPr lang="fr-FR" sz="2400" dirty="0" smtClean="0"/>
              <a:t>Validation des porteurs de diplômes de notre future offre de formation</a:t>
            </a:r>
          </a:p>
          <a:p>
            <a:pPr lvl="0"/>
            <a:r>
              <a:rPr lang="fr-FR" sz="2400" dirty="0" smtClean="0">
                <a:solidFill>
                  <a:srgbClr val="FF0000"/>
                </a:solidFill>
              </a:rPr>
              <a:t>Budget 2019</a:t>
            </a:r>
          </a:p>
          <a:p>
            <a:pPr lvl="0"/>
            <a:r>
              <a:rPr lang="fr-FR" sz="2400" dirty="0" smtClean="0"/>
              <a:t>Composition des jurys</a:t>
            </a:r>
          </a:p>
          <a:p>
            <a:pPr lvl="0"/>
            <a:r>
              <a:rPr lang="fr-FR" sz="2400" dirty="0" smtClean="0"/>
              <a:t>Approbation de  nouveaux intervenants extérieurs</a:t>
            </a:r>
          </a:p>
          <a:p>
            <a:pPr lvl="0"/>
            <a:r>
              <a:rPr lang="fr-FR" sz="2400" dirty="0" smtClean="0"/>
              <a:t>Questions diverses </a:t>
            </a:r>
            <a:endParaRPr lang="fr-FR" sz="2400" dirty="0"/>
          </a:p>
        </p:txBody>
      </p:sp>
      <p:pic>
        <p:nvPicPr>
          <p:cNvPr id="4" name="Image 3" descr="eupi_long_RVB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88036" y="5733256"/>
            <a:ext cx="5148060" cy="1047560"/>
          </a:xfrm>
          <a:prstGeom prst="rect">
            <a:avLst/>
          </a:prstGeom>
        </p:spPr>
      </p:pic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4A69B5-58E0-4CD2-8037-5A0F8EA91998}" type="slidenum">
              <a:rPr lang="fr-FR" smtClean="0"/>
              <a:pPr/>
              <a:t>5</a:t>
            </a:fld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Budget 2019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4A69B5-58E0-4CD2-8037-5A0F8EA91998}" type="slidenum">
              <a:rPr lang="fr-FR" smtClean="0"/>
              <a:pPr/>
              <a:t>6</a:t>
            </a:fld>
            <a:endParaRPr lang="fr-FR" dirty="0"/>
          </a:p>
        </p:txBody>
      </p:sp>
      <p:sp>
        <p:nvSpPr>
          <p:cNvPr id="5" name="Bouton d'action : Document 4">
            <a:hlinkClick r:id="rId2" action="ppaction://hlinkfile" highlightClick="1"/>
          </p:cNvPr>
          <p:cNvSpPr/>
          <p:nvPr/>
        </p:nvSpPr>
        <p:spPr>
          <a:xfrm>
            <a:off x="1907704" y="2852936"/>
            <a:ext cx="1440160" cy="1656184"/>
          </a:xfrm>
          <a:prstGeom prst="actionButtonDocumen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Bilan 2018</a:t>
            </a:r>
            <a:endParaRPr lang="fr-FR" dirty="0"/>
          </a:p>
        </p:txBody>
      </p:sp>
      <p:sp>
        <p:nvSpPr>
          <p:cNvPr id="6" name="Bouton d'action : Document 5">
            <a:hlinkClick r:id="rId3" action="ppaction://hlinkfile" highlightClick="1"/>
          </p:cNvPr>
          <p:cNvSpPr/>
          <p:nvPr/>
        </p:nvSpPr>
        <p:spPr>
          <a:xfrm>
            <a:off x="4283968" y="2924944"/>
            <a:ext cx="1584176" cy="1584176"/>
          </a:xfrm>
          <a:prstGeom prst="actionButtonDocumen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Prévisionnel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Ordre du jour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484784"/>
            <a:ext cx="8435280" cy="3672408"/>
          </a:xfrm>
        </p:spPr>
        <p:txBody>
          <a:bodyPr>
            <a:normAutofit/>
          </a:bodyPr>
          <a:lstStyle/>
          <a:p>
            <a:pPr lvl="0"/>
            <a:r>
              <a:rPr lang="fr-FR" sz="2400" dirty="0" smtClean="0"/>
              <a:t>Validation des porteurs de diplômes de notre future offre de formation</a:t>
            </a:r>
          </a:p>
          <a:p>
            <a:pPr lvl="0"/>
            <a:r>
              <a:rPr lang="fr-FR" sz="2400" dirty="0" smtClean="0"/>
              <a:t>Budget 2019</a:t>
            </a:r>
          </a:p>
          <a:p>
            <a:pPr lvl="0"/>
            <a:r>
              <a:rPr lang="fr-FR" sz="2400" dirty="0" smtClean="0">
                <a:solidFill>
                  <a:srgbClr val="FF0000"/>
                </a:solidFill>
              </a:rPr>
              <a:t>Composition des jurys</a:t>
            </a:r>
          </a:p>
          <a:p>
            <a:pPr lvl="0"/>
            <a:r>
              <a:rPr lang="fr-FR" sz="2400" dirty="0" smtClean="0"/>
              <a:t>Approbation de  nouveaux intervenants extérieurs</a:t>
            </a:r>
          </a:p>
          <a:p>
            <a:pPr lvl="0"/>
            <a:r>
              <a:rPr lang="fr-FR" sz="2400" dirty="0" smtClean="0"/>
              <a:t>Questions diverses </a:t>
            </a:r>
            <a:endParaRPr lang="fr-FR" sz="2400" dirty="0"/>
          </a:p>
        </p:txBody>
      </p:sp>
      <p:pic>
        <p:nvPicPr>
          <p:cNvPr id="4" name="Image 3" descr="eupi_long_RVB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88036" y="5733256"/>
            <a:ext cx="5148060" cy="1047560"/>
          </a:xfrm>
          <a:prstGeom prst="rect">
            <a:avLst/>
          </a:prstGeom>
        </p:spPr>
      </p:pic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4A69B5-58E0-4CD2-8037-5A0F8EA91998}" type="slidenum">
              <a:rPr lang="fr-FR" smtClean="0"/>
              <a:pPr/>
              <a:t>7</a:t>
            </a:fld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fr-FR" dirty="0" smtClean="0"/>
              <a:t>Composition des </a:t>
            </a:r>
            <a:r>
              <a:rPr lang="fr-FR" dirty="0" smtClean="0"/>
              <a:t>jurys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4A69B5-58E0-4CD2-8037-5A0F8EA91998}" type="slidenum">
              <a:rPr lang="fr-FR" smtClean="0"/>
              <a:pPr/>
              <a:t>8</a:t>
            </a:fld>
            <a:endParaRPr lang="fr-FR" dirty="0"/>
          </a:p>
        </p:txBody>
      </p:sp>
      <p:sp>
        <p:nvSpPr>
          <p:cNvPr id="6" name="Bouton d'action : Document 5">
            <a:hlinkClick r:id="rId2" action="ppaction://hlinkfile" highlightClick="1"/>
          </p:cNvPr>
          <p:cNvSpPr/>
          <p:nvPr/>
        </p:nvSpPr>
        <p:spPr>
          <a:xfrm>
            <a:off x="3851920" y="2924944"/>
            <a:ext cx="1584176" cy="1584176"/>
          </a:xfrm>
          <a:prstGeom prst="actionButtonDocumen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Jurys</a:t>
            </a:r>
            <a:endParaRPr lang="fr-F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Ordre du jour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484784"/>
            <a:ext cx="8435280" cy="3672408"/>
          </a:xfrm>
        </p:spPr>
        <p:txBody>
          <a:bodyPr>
            <a:normAutofit/>
          </a:bodyPr>
          <a:lstStyle/>
          <a:p>
            <a:pPr lvl="0"/>
            <a:r>
              <a:rPr lang="fr-FR" sz="2400" dirty="0" smtClean="0"/>
              <a:t>Validation des porteurs de diplômes de notre future offre de formation</a:t>
            </a:r>
          </a:p>
          <a:p>
            <a:pPr lvl="0"/>
            <a:r>
              <a:rPr lang="fr-FR" sz="2400" dirty="0" smtClean="0"/>
              <a:t>Budget 2019</a:t>
            </a:r>
          </a:p>
          <a:p>
            <a:pPr lvl="0"/>
            <a:r>
              <a:rPr lang="fr-FR" sz="2400" dirty="0" smtClean="0"/>
              <a:t>Composition des jurys</a:t>
            </a:r>
          </a:p>
          <a:p>
            <a:pPr lvl="0"/>
            <a:r>
              <a:rPr lang="fr-FR" sz="2400" dirty="0" smtClean="0">
                <a:solidFill>
                  <a:srgbClr val="FF0000"/>
                </a:solidFill>
              </a:rPr>
              <a:t>Approbation de </a:t>
            </a:r>
            <a:r>
              <a:rPr lang="fr-FR" sz="2400" dirty="0" smtClean="0">
                <a:solidFill>
                  <a:srgbClr val="FF0000"/>
                </a:solidFill>
              </a:rPr>
              <a:t>nouveaux </a:t>
            </a:r>
            <a:r>
              <a:rPr lang="fr-FR" sz="2400" dirty="0" smtClean="0">
                <a:solidFill>
                  <a:srgbClr val="FF0000"/>
                </a:solidFill>
              </a:rPr>
              <a:t>intervenants extérieurs</a:t>
            </a:r>
          </a:p>
          <a:p>
            <a:pPr lvl="0"/>
            <a:r>
              <a:rPr lang="fr-FR" sz="2400" dirty="0" smtClean="0"/>
              <a:t>Questions diverses </a:t>
            </a:r>
            <a:endParaRPr lang="fr-FR" sz="2400" dirty="0"/>
          </a:p>
        </p:txBody>
      </p:sp>
      <p:pic>
        <p:nvPicPr>
          <p:cNvPr id="4" name="Image 3" descr="eupi_long_RVB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88036" y="5733256"/>
            <a:ext cx="5148060" cy="1047560"/>
          </a:xfrm>
          <a:prstGeom prst="rect">
            <a:avLst/>
          </a:prstGeom>
        </p:spPr>
      </p:pic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4A69B5-58E0-4CD2-8037-5A0F8EA91998}" type="slidenum">
              <a:rPr lang="fr-FR" smtClean="0"/>
              <a:pPr/>
              <a:t>9</a:t>
            </a:fld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onception personnalisé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11328</TotalTime>
  <Words>344</Words>
  <Application>Microsoft Office PowerPoint</Application>
  <PresentationFormat>Affichage à l'écran (4:3)</PresentationFormat>
  <Paragraphs>158</Paragraphs>
  <Slides>12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2</vt:i4>
      </vt:variant>
      <vt:variant>
        <vt:lpstr>Titres des diapositives</vt:lpstr>
      </vt:variant>
      <vt:variant>
        <vt:i4>12</vt:i4>
      </vt:variant>
    </vt:vector>
  </HeadingPairs>
  <TitlesOfParts>
    <vt:vector size="14" baseType="lpstr">
      <vt:lpstr>Thème Office</vt:lpstr>
      <vt:lpstr>Conception personnalisée</vt:lpstr>
      <vt:lpstr>CONSEIL 7 décembre 2018 </vt:lpstr>
      <vt:lpstr>Ordre du jour</vt:lpstr>
      <vt:lpstr>Ordre du jour</vt:lpstr>
      <vt:lpstr>Porteurs de diplômes</vt:lpstr>
      <vt:lpstr>Ordre du jour</vt:lpstr>
      <vt:lpstr>Budget 2019</vt:lpstr>
      <vt:lpstr>Ordre du jour</vt:lpstr>
      <vt:lpstr>Composition des jurys</vt:lpstr>
      <vt:lpstr>Ordre du jour</vt:lpstr>
      <vt:lpstr>Intervenants extérieurs</vt:lpstr>
      <vt:lpstr>Ordre du jour</vt:lpstr>
      <vt:lpstr>Questions diverses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Laurent</dc:creator>
  <cp:lastModifiedBy>Laurent</cp:lastModifiedBy>
  <cp:revision>160</cp:revision>
  <dcterms:created xsi:type="dcterms:W3CDTF">2017-07-04T14:32:05Z</dcterms:created>
  <dcterms:modified xsi:type="dcterms:W3CDTF">2018-12-06T18:08:54Z</dcterms:modified>
</cp:coreProperties>
</file>