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Default Extension="xlsx" ContentType="application/vnd.openxmlformats-officedocument.spreadsheetml.sheet"/>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diagrams/layout4.xml" ContentType="application/vnd.openxmlformats-officedocument.drawingml.diagramLayout+xml"/>
  <Default Extension="wdp" ContentType="image/vnd.ms-photo"/>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2"/>
  </p:notesMasterIdLst>
  <p:sldIdLst>
    <p:sldId id="261" r:id="rId3"/>
    <p:sldId id="299" r:id="rId4"/>
    <p:sldId id="309" r:id="rId5"/>
    <p:sldId id="301" r:id="rId6"/>
    <p:sldId id="300" r:id="rId7"/>
    <p:sldId id="304" r:id="rId8"/>
    <p:sldId id="302" r:id="rId9"/>
    <p:sldId id="303" r:id="rId10"/>
    <p:sldId id="305" r:id="rId11"/>
    <p:sldId id="310" r:id="rId12"/>
    <p:sldId id="306" r:id="rId13"/>
    <p:sldId id="311" r:id="rId14"/>
    <p:sldId id="307" r:id="rId15"/>
    <p:sldId id="312" r:id="rId16"/>
    <p:sldId id="308" r:id="rId17"/>
    <p:sldId id="315" r:id="rId18"/>
    <p:sldId id="314" r:id="rId19"/>
    <p:sldId id="325" r:id="rId20"/>
    <p:sldId id="326" r:id="rId21"/>
    <p:sldId id="327" r:id="rId22"/>
    <p:sldId id="328" r:id="rId23"/>
    <p:sldId id="324" r:id="rId24"/>
    <p:sldId id="329" r:id="rId25"/>
    <p:sldId id="330" r:id="rId26"/>
    <p:sldId id="313" r:id="rId27"/>
    <p:sldId id="317" r:id="rId28"/>
    <p:sldId id="316" r:id="rId29"/>
    <p:sldId id="319" r:id="rId30"/>
    <p:sldId id="318"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006699"/>
    <a:srgbClr val="0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93" y="-1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987499-2D52-416A-92A8-EE380F68075F}"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0B964ACD-EDC7-4AC4-A0B6-A9C2B45FEA5C}">
      <dgm:prSet phldrT="[Texte]" custT="1"/>
      <dgm:spPr/>
      <dgm:t>
        <a:bodyPr/>
        <a:lstStyle/>
        <a:p>
          <a:r>
            <a:rPr lang="fr-FR" sz="1700" dirty="0" smtClean="0"/>
            <a:t>EUPI SG</a:t>
          </a:r>
        </a:p>
        <a:p>
          <a:r>
            <a:rPr lang="fr-FR" sz="1500" dirty="0" smtClean="0"/>
            <a:t>40 k€ / </a:t>
          </a:r>
          <a:br>
            <a:rPr lang="fr-FR" sz="1500" dirty="0" smtClean="0"/>
          </a:br>
          <a:r>
            <a:rPr lang="fr-FR" sz="1500" dirty="0" smtClean="0"/>
            <a:t>66 k€ (F) + 30k€ (I)</a:t>
          </a:r>
        </a:p>
      </dgm:t>
    </dgm:pt>
    <dgm:pt modelId="{2066E4CD-88A5-47A2-8A8E-D2C63628D122}" type="parTrans" cxnId="{A95438EE-8007-4FEE-A8D6-D0B07A207636}">
      <dgm:prSet/>
      <dgm:spPr/>
      <dgm:t>
        <a:bodyPr/>
        <a:lstStyle/>
        <a:p>
          <a:endParaRPr lang="fr-FR"/>
        </a:p>
      </dgm:t>
    </dgm:pt>
    <dgm:pt modelId="{E92802E0-C198-4CBF-B348-4FC2ECB543C2}" type="sibTrans" cxnId="{A95438EE-8007-4FEE-A8D6-D0B07A207636}">
      <dgm:prSet/>
      <dgm:spPr/>
      <dgm:t>
        <a:bodyPr/>
        <a:lstStyle/>
        <a:p>
          <a:endParaRPr lang="fr-FR"/>
        </a:p>
      </dgm:t>
    </dgm:pt>
    <dgm:pt modelId="{484E4927-BCDF-420C-B24B-D04EDF1C38B9}">
      <dgm:prSet phldrT="[Texte]" custT="1"/>
      <dgm:spPr>
        <a:solidFill>
          <a:schemeClr val="tx2">
            <a:lumMod val="60000"/>
            <a:lumOff val="40000"/>
            <a:alpha val="46000"/>
          </a:schemeClr>
        </a:solidFill>
      </dgm:spPr>
      <dgm:t>
        <a:bodyPr/>
        <a:lstStyle/>
        <a:p>
          <a:r>
            <a:rPr lang="fr-FR" sz="1200" dirty="0" smtClean="0"/>
            <a:t>Masse salariale dépassement  maquette et PRP </a:t>
          </a:r>
          <a:r>
            <a:rPr lang="fr-FR" sz="1200" b="0" dirty="0" smtClean="0">
              <a:solidFill>
                <a:srgbClr val="FF0000"/>
              </a:solidFill>
            </a:rPr>
            <a:t> </a:t>
          </a:r>
          <a:r>
            <a:rPr lang="fr-FR" sz="1200" b="0" dirty="0" smtClean="0">
              <a:solidFill>
                <a:schemeClr val="tx1"/>
              </a:solidFill>
            </a:rPr>
            <a:t>17 228 €</a:t>
          </a:r>
        </a:p>
      </dgm:t>
    </dgm:pt>
    <dgm:pt modelId="{9C6C913C-D962-48B8-8B9B-8803FF64AECA}" type="parTrans" cxnId="{74D1B047-1627-4739-831F-7A60A839BE86}">
      <dgm:prSet/>
      <dgm:spPr/>
      <dgm:t>
        <a:bodyPr/>
        <a:lstStyle/>
        <a:p>
          <a:endParaRPr lang="fr-FR"/>
        </a:p>
      </dgm:t>
    </dgm:pt>
    <dgm:pt modelId="{44F9EB51-67B5-46E7-B16D-75872AF6AD8E}" type="sibTrans" cxnId="{74D1B047-1627-4739-831F-7A60A839BE86}">
      <dgm:prSet/>
      <dgm:spPr/>
      <dgm:t>
        <a:bodyPr/>
        <a:lstStyle/>
        <a:p>
          <a:endParaRPr lang="fr-FR"/>
        </a:p>
      </dgm:t>
    </dgm:pt>
    <dgm:pt modelId="{E0FB3C53-7C17-4CF3-871E-83862319B39D}">
      <dgm:prSet phldrT="[Texte]" custT="1"/>
      <dgm:spPr/>
      <dgm:t>
        <a:bodyPr/>
        <a:lstStyle/>
        <a:p>
          <a:r>
            <a:rPr lang="fr-FR" sz="1200" dirty="0" smtClean="0"/>
            <a:t>Bibliothèque</a:t>
          </a:r>
        </a:p>
        <a:p>
          <a:r>
            <a:rPr lang="fr-FR" sz="1200" dirty="0" smtClean="0">
              <a:solidFill>
                <a:schemeClr val="tx1"/>
              </a:solidFill>
            </a:rPr>
            <a:t>1 000 € / 4 000 €</a:t>
          </a:r>
        </a:p>
      </dgm:t>
    </dgm:pt>
    <dgm:pt modelId="{00EFAFC0-DA97-42D4-81B6-47573FE910FD}" type="parTrans" cxnId="{82B7F683-544F-4F2B-9387-C406B7E7B086}">
      <dgm:prSet/>
      <dgm:spPr/>
      <dgm:t>
        <a:bodyPr/>
        <a:lstStyle/>
        <a:p>
          <a:endParaRPr lang="fr-FR"/>
        </a:p>
      </dgm:t>
    </dgm:pt>
    <dgm:pt modelId="{B3742221-C472-4FC7-9677-70F671516DD1}" type="sibTrans" cxnId="{82B7F683-544F-4F2B-9387-C406B7E7B086}">
      <dgm:prSet/>
      <dgm:spPr/>
      <dgm:t>
        <a:bodyPr/>
        <a:lstStyle/>
        <a:p>
          <a:endParaRPr lang="fr-FR"/>
        </a:p>
      </dgm:t>
    </dgm:pt>
    <dgm:pt modelId="{1DE49B09-20BD-483A-AC17-52091CA8A14E}">
      <dgm:prSet phldrT="[Texte]" custT="1"/>
      <dgm:spPr/>
      <dgm:t>
        <a:bodyPr/>
        <a:lstStyle/>
        <a:p>
          <a:r>
            <a:rPr lang="fr-FR" sz="1200" dirty="0" smtClean="0"/>
            <a:t>Atelier </a:t>
          </a:r>
          <a:br>
            <a:rPr lang="fr-FR" sz="1200" dirty="0" smtClean="0"/>
          </a:br>
          <a:r>
            <a:rPr lang="fr-FR" sz="1200" dirty="0" smtClean="0"/>
            <a:t>  1 633 € / 5 000 €</a:t>
          </a:r>
        </a:p>
      </dgm:t>
    </dgm:pt>
    <dgm:pt modelId="{182E4662-E44C-40D4-A231-70B0CA8AFCC5}" type="parTrans" cxnId="{9A8814C5-9257-448F-BEAC-F303E13FC501}">
      <dgm:prSet/>
      <dgm:spPr/>
      <dgm:t>
        <a:bodyPr/>
        <a:lstStyle/>
        <a:p>
          <a:endParaRPr lang="fr-FR"/>
        </a:p>
      </dgm:t>
    </dgm:pt>
    <dgm:pt modelId="{9C950F09-4B9B-43BD-B68D-0C629ABA1290}" type="sibTrans" cxnId="{9A8814C5-9257-448F-BEAC-F303E13FC501}">
      <dgm:prSet/>
      <dgm:spPr/>
      <dgm:t>
        <a:bodyPr/>
        <a:lstStyle/>
        <a:p>
          <a:endParaRPr lang="fr-FR"/>
        </a:p>
      </dgm:t>
    </dgm:pt>
    <dgm:pt modelId="{90EEA76E-1A9F-4702-911A-292D097EADB9}">
      <dgm:prSet phldrT="[Texte]" custT="1"/>
      <dgm:spPr/>
      <dgm:t>
        <a:bodyPr/>
        <a:lstStyle/>
        <a:p>
          <a:r>
            <a:rPr lang="fr-FR" sz="1200" dirty="0" smtClean="0"/>
            <a:t>Administration</a:t>
          </a:r>
          <a:br>
            <a:rPr lang="fr-FR" sz="1200" dirty="0" smtClean="0"/>
          </a:br>
          <a:r>
            <a:rPr lang="fr-FR" sz="1200" dirty="0" smtClean="0"/>
            <a:t>7 500 € / 5 000 €</a:t>
          </a:r>
        </a:p>
      </dgm:t>
    </dgm:pt>
    <dgm:pt modelId="{C9692818-8494-4AE2-872B-D1A59088DBD7}" type="parTrans" cxnId="{40193AE9-FB23-4CEB-8081-03B4862A1BAB}">
      <dgm:prSet/>
      <dgm:spPr/>
      <dgm:t>
        <a:bodyPr/>
        <a:lstStyle/>
        <a:p>
          <a:endParaRPr lang="fr-FR"/>
        </a:p>
      </dgm:t>
    </dgm:pt>
    <dgm:pt modelId="{C849617A-34E2-49FE-ACB1-4F3B1CF1E276}" type="sibTrans" cxnId="{40193AE9-FB23-4CEB-8081-03B4862A1BAB}">
      <dgm:prSet/>
      <dgm:spPr/>
      <dgm:t>
        <a:bodyPr/>
        <a:lstStyle/>
        <a:p>
          <a:endParaRPr lang="fr-FR"/>
        </a:p>
      </dgm:t>
    </dgm:pt>
    <dgm:pt modelId="{D556ADA5-F498-430C-8718-5457CD9F1380}">
      <dgm:prSet phldrT="[Texte]" custT="1"/>
      <dgm:spPr/>
      <dgm:t>
        <a:bodyPr/>
        <a:lstStyle/>
        <a:p>
          <a:r>
            <a:rPr lang="fr-FR" sz="1200" dirty="0" smtClean="0"/>
            <a:t>Mobilier</a:t>
          </a:r>
          <a:br>
            <a:rPr lang="fr-FR" sz="1200" dirty="0" smtClean="0"/>
          </a:br>
          <a:r>
            <a:rPr lang="fr-FR" sz="1200" dirty="0" smtClean="0"/>
            <a:t>0 € / 30 000 €</a:t>
          </a:r>
        </a:p>
      </dgm:t>
    </dgm:pt>
    <dgm:pt modelId="{777E3F01-3F51-4950-A482-CB75827F39C5}" type="parTrans" cxnId="{53DB8677-9074-48C5-91F5-FCB8A792016B}">
      <dgm:prSet/>
      <dgm:spPr/>
      <dgm:t>
        <a:bodyPr/>
        <a:lstStyle/>
        <a:p>
          <a:endParaRPr lang="fr-FR"/>
        </a:p>
      </dgm:t>
    </dgm:pt>
    <dgm:pt modelId="{61196DB1-4FB4-46AB-80FF-4A1B68411E74}" type="sibTrans" cxnId="{53DB8677-9074-48C5-91F5-FCB8A792016B}">
      <dgm:prSet/>
      <dgm:spPr/>
      <dgm:t>
        <a:bodyPr/>
        <a:lstStyle/>
        <a:p>
          <a:endParaRPr lang="fr-FR"/>
        </a:p>
      </dgm:t>
    </dgm:pt>
    <dgm:pt modelId="{503BF135-8A50-421E-A916-21BB9B765360}">
      <dgm:prSet phldrT="[Texte]" custT="1"/>
      <dgm:spPr/>
      <dgm:t>
        <a:bodyPr/>
        <a:lstStyle/>
        <a:p>
          <a:r>
            <a:rPr lang="fr-FR" sz="1200" dirty="0" smtClean="0"/>
            <a:t>Com, direction, </a:t>
          </a:r>
          <a:r>
            <a:rPr lang="fr-FR" sz="1200" dirty="0" err="1" smtClean="0"/>
            <a:t>Sci</a:t>
          </a:r>
          <a:r>
            <a:rPr lang="fr-FR" sz="1200" dirty="0" smtClean="0"/>
            <a:t>….</a:t>
          </a:r>
        </a:p>
        <a:p>
          <a:r>
            <a:rPr lang="fr-FR" sz="1200" dirty="0" smtClean="0"/>
            <a:t>4 300 € / 31 150 € </a:t>
          </a:r>
        </a:p>
      </dgm:t>
    </dgm:pt>
    <dgm:pt modelId="{3CB2D75C-7B9E-4DC9-8518-ACB372802E61}" type="parTrans" cxnId="{F3204E50-8884-4F42-9F42-5633760FBE97}">
      <dgm:prSet/>
      <dgm:spPr/>
      <dgm:t>
        <a:bodyPr/>
        <a:lstStyle/>
        <a:p>
          <a:endParaRPr lang="fr-FR"/>
        </a:p>
      </dgm:t>
    </dgm:pt>
    <dgm:pt modelId="{8971EBD0-4A66-4FB0-B850-FCF8C26052F8}" type="sibTrans" cxnId="{F3204E50-8884-4F42-9F42-5633760FBE97}">
      <dgm:prSet/>
      <dgm:spPr/>
      <dgm:t>
        <a:bodyPr/>
        <a:lstStyle/>
        <a:p>
          <a:endParaRPr lang="fr-FR"/>
        </a:p>
      </dgm:t>
    </dgm:pt>
    <dgm:pt modelId="{6493D2C2-CB3F-4D71-9DFB-E5F7438663A0}" type="pres">
      <dgm:prSet presAssocID="{48987499-2D52-416A-92A8-EE380F68075F}" presName="diagram" presStyleCnt="0">
        <dgm:presLayoutVars>
          <dgm:chPref val="1"/>
          <dgm:dir/>
          <dgm:animOne val="branch"/>
          <dgm:animLvl val="lvl"/>
          <dgm:resizeHandles/>
        </dgm:presLayoutVars>
      </dgm:prSet>
      <dgm:spPr/>
      <dgm:t>
        <a:bodyPr/>
        <a:lstStyle/>
        <a:p>
          <a:endParaRPr lang="fr-FR"/>
        </a:p>
      </dgm:t>
    </dgm:pt>
    <dgm:pt modelId="{C9E87B45-58A7-4D8B-952E-99845ED190F1}" type="pres">
      <dgm:prSet presAssocID="{0B964ACD-EDC7-4AC4-A0B6-A9C2B45FEA5C}" presName="root" presStyleCnt="0"/>
      <dgm:spPr/>
    </dgm:pt>
    <dgm:pt modelId="{777E0423-D0B7-46E7-9E66-40A4AC7B6A28}" type="pres">
      <dgm:prSet presAssocID="{0B964ACD-EDC7-4AC4-A0B6-A9C2B45FEA5C}" presName="rootComposite" presStyleCnt="0"/>
      <dgm:spPr/>
    </dgm:pt>
    <dgm:pt modelId="{710CD70D-18CD-4400-96BF-DCC0BF85D122}" type="pres">
      <dgm:prSet presAssocID="{0B964ACD-EDC7-4AC4-A0B6-A9C2B45FEA5C}" presName="rootText" presStyleLbl="node1" presStyleIdx="0" presStyleCnt="1" custScaleX="274531" custScaleY="349460" custLinFactNeighborX="-1319" custLinFactNeighborY="-36941"/>
      <dgm:spPr/>
      <dgm:t>
        <a:bodyPr/>
        <a:lstStyle/>
        <a:p>
          <a:endParaRPr lang="fr-FR"/>
        </a:p>
      </dgm:t>
    </dgm:pt>
    <dgm:pt modelId="{2E4F255D-EB30-41F5-B308-D9ABD85E96B5}" type="pres">
      <dgm:prSet presAssocID="{0B964ACD-EDC7-4AC4-A0B6-A9C2B45FEA5C}" presName="rootConnector" presStyleLbl="node1" presStyleIdx="0" presStyleCnt="1"/>
      <dgm:spPr/>
      <dgm:t>
        <a:bodyPr/>
        <a:lstStyle/>
        <a:p>
          <a:endParaRPr lang="fr-FR"/>
        </a:p>
      </dgm:t>
    </dgm:pt>
    <dgm:pt modelId="{5C27F3AF-5C6B-47CA-965D-CB14E76A0491}" type="pres">
      <dgm:prSet presAssocID="{0B964ACD-EDC7-4AC4-A0B6-A9C2B45FEA5C}" presName="childShape" presStyleCnt="0"/>
      <dgm:spPr/>
    </dgm:pt>
    <dgm:pt modelId="{D72C6132-B191-4002-A266-7B6D0D65AA4C}" type="pres">
      <dgm:prSet presAssocID="{9C6C913C-D962-48B8-8B9B-8803FF64AECA}" presName="Name13" presStyleLbl="parChTrans1D2" presStyleIdx="0" presStyleCnt="6"/>
      <dgm:spPr/>
      <dgm:t>
        <a:bodyPr/>
        <a:lstStyle/>
        <a:p>
          <a:endParaRPr lang="fr-FR"/>
        </a:p>
      </dgm:t>
    </dgm:pt>
    <dgm:pt modelId="{AE043721-B536-4C8B-9B91-173AF5E33424}" type="pres">
      <dgm:prSet presAssocID="{484E4927-BCDF-420C-B24B-D04EDF1C38B9}" presName="childText" presStyleLbl="bgAcc1" presStyleIdx="0" presStyleCnt="6" custScaleX="261984" custScaleY="326243">
        <dgm:presLayoutVars>
          <dgm:bulletEnabled val="1"/>
        </dgm:presLayoutVars>
      </dgm:prSet>
      <dgm:spPr/>
      <dgm:t>
        <a:bodyPr/>
        <a:lstStyle/>
        <a:p>
          <a:endParaRPr lang="fr-FR"/>
        </a:p>
      </dgm:t>
    </dgm:pt>
    <dgm:pt modelId="{9E4B19D1-84DD-4DC9-824A-ACFDBDADA270}" type="pres">
      <dgm:prSet presAssocID="{00EFAFC0-DA97-42D4-81B6-47573FE910FD}" presName="Name13" presStyleLbl="parChTrans1D2" presStyleIdx="1" presStyleCnt="6"/>
      <dgm:spPr/>
      <dgm:t>
        <a:bodyPr/>
        <a:lstStyle/>
        <a:p>
          <a:endParaRPr lang="fr-FR"/>
        </a:p>
      </dgm:t>
    </dgm:pt>
    <dgm:pt modelId="{10A27609-B2AC-4FBF-95B0-6546AE981A75}" type="pres">
      <dgm:prSet presAssocID="{E0FB3C53-7C17-4CF3-871E-83862319B39D}" presName="childText" presStyleLbl="bgAcc1" presStyleIdx="1" presStyleCnt="6" custScaleX="261984" custScaleY="155170">
        <dgm:presLayoutVars>
          <dgm:bulletEnabled val="1"/>
        </dgm:presLayoutVars>
      </dgm:prSet>
      <dgm:spPr/>
      <dgm:t>
        <a:bodyPr/>
        <a:lstStyle/>
        <a:p>
          <a:endParaRPr lang="fr-FR"/>
        </a:p>
      </dgm:t>
    </dgm:pt>
    <dgm:pt modelId="{EE87572D-CB2E-476E-AD42-B326A74B42B9}" type="pres">
      <dgm:prSet presAssocID="{182E4662-E44C-40D4-A231-70B0CA8AFCC5}" presName="Name13" presStyleLbl="parChTrans1D2" presStyleIdx="2" presStyleCnt="6"/>
      <dgm:spPr/>
      <dgm:t>
        <a:bodyPr/>
        <a:lstStyle/>
        <a:p>
          <a:endParaRPr lang="fr-FR"/>
        </a:p>
      </dgm:t>
    </dgm:pt>
    <dgm:pt modelId="{F2AE6BA7-1611-44D2-993D-33CB38256C07}" type="pres">
      <dgm:prSet presAssocID="{1DE49B09-20BD-483A-AC17-52091CA8A14E}" presName="childText" presStyleLbl="bgAcc1" presStyleIdx="2" presStyleCnt="6" custScaleX="261984" custScaleY="144466">
        <dgm:presLayoutVars>
          <dgm:bulletEnabled val="1"/>
        </dgm:presLayoutVars>
      </dgm:prSet>
      <dgm:spPr/>
      <dgm:t>
        <a:bodyPr/>
        <a:lstStyle/>
        <a:p>
          <a:endParaRPr lang="fr-FR"/>
        </a:p>
      </dgm:t>
    </dgm:pt>
    <dgm:pt modelId="{2EA46829-4CC7-43FC-827A-116A4BC39C9A}" type="pres">
      <dgm:prSet presAssocID="{C9692818-8494-4AE2-872B-D1A59088DBD7}" presName="Name13" presStyleLbl="parChTrans1D2" presStyleIdx="3" presStyleCnt="6"/>
      <dgm:spPr/>
      <dgm:t>
        <a:bodyPr/>
        <a:lstStyle/>
        <a:p>
          <a:endParaRPr lang="fr-FR"/>
        </a:p>
      </dgm:t>
    </dgm:pt>
    <dgm:pt modelId="{52D4E4FE-CD15-41F9-919A-7394895A1F89}" type="pres">
      <dgm:prSet presAssocID="{90EEA76E-1A9F-4702-911A-292D097EADB9}" presName="childText" presStyleLbl="bgAcc1" presStyleIdx="3" presStyleCnt="6" custScaleX="261984" custScaleY="164336" custLinFactNeighborX="4513" custLinFactNeighborY="2407">
        <dgm:presLayoutVars>
          <dgm:bulletEnabled val="1"/>
        </dgm:presLayoutVars>
      </dgm:prSet>
      <dgm:spPr/>
      <dgm:t>
        <a:bodyPr/>
        <a:lstStyle/>
        <a:p>
          <a:endParaRPr lang="fr-FR"/>
        </a:p>
      </dgm:t>
    </dgm:pt>
    <dgm:pt modelId="{73621EDE-5E76-4BDF-B40A-78E7F7134E1A}" type="pres">
      <dgm:prSet presAssocID="{777E3F01-3F51-4950-A482-CB75827F39C5}" presName="Name13" presStyleLbl="parChTrans1D2" presStyleIdx="4" presStyleCnt="6"/>
      <dgm:spPr/>
      <dgm:t>
        <a:bodyPr/>
        <a:lstStyle/>
        <a:p>
          <a:endParaRPr lang="fr-FR"/>
        </a:p>
      </dgm:t>
    </dgm:pt>
    <dgm:pt modelId="{699641DB-57CE-4F1E-8E3E-D6DB91AC6627}" type="pres">
      <dgm:prSet presAssocID="{D556ADA5-F498-430C-8718-5457CD9F1380}" presName="childText" presStyleLbl="bgAcc1" presStyleIdx="4" presStyleCnt="6" custScaleX="261984" custScaleY="152875">
        <dgm:presLayoutVars>
          <dgm:bulletEnabled val="1"/>
        </dgm:presLayoutVars>
      </dgm:prSet>
      <dgm:spPr/>
      <dgm:t>
        <a:bodyPr/>
        <a:lstStyle/>
        <a:p>
          <a:endParaRPr lang="fr-FR"/>
        </a:p>
      </dgm:t>
    </dgm:pt>
    <dgm:pt modelId="{F9B5538D-337F-487B-AEF7-90C09A2ED6DA}" type="pres">
      <dgm:prSet presAssocID="{3CB2D75C-7B9E-4DC9-8518-ACB372802E61}" presName="Name13" presStyleLbl="parChTrans1D2" presStyleIdx="5" presStyleCnt="6"/>
      <dgm:spPr/>
      <dgm:t>
        <a:bodyPr/>
        <a:lstStyle/>
        <a:p>
          <a:endParaRPr lang="fr-FR"/>
        </a:p>
      </dgm:t>
    </dgm:pt>
    <dgm:pt modelId="{E258A0DC-B68F-43D3-A487-0D46A040E2FA}" type="pres">
      <dgm:prSet presAssocID="{503BF135-8A50-421E-A916-21BB9B765360}" presName="childText" presStyleLbl="bgAcc1" presStyleIdx="5" presStyleCnt="6" custScaleX="261984" custScaleY="220152">
        <dgm:presLayoutVars>
          <dgm:bulletEnabled val="1"/>
        </dgm:presLayoutVars>
      </dgm:prSet>
      <dgm:spPr/>
      <dgm:t>
        <a:bodyPr/>
        <a:lstStyle/>
        <a:p>
          <a:endParaRPr lang="fr-FR"/>
        </a:p>
      </dgm:t>
    </dgm:pt>
  </dgm:ptLst>
  <dgm:cxnLst>
    <dgm:cxn modelId="{148D3138-BE8E-47F6-8B5A-7ED05133CE99}" type="presOf" srcId="{0B964ACD-EDC7-4AC4-A0B6-A9C2B45FEA5C}" destId="{2E4F255D-EB30-41F5-B308-D9ABD85E96B5}" srcOrd="1" destOrd="0" presId="urn:microsoft.com/office/officeart/2005/8/layout/hierarchy3"/>
    <dgm:cxn modelId="{6ACFC5C4-F73C-4A0A-8938-31678A643BB4}" type="presOf" srcId="{E0FB3C53-7C17-4CF3-871E-83862319B39D}" destId="{10A27609-B2AC-4FBF-95B0-6546AE981A75}" srcOrd="0" destOrd="0" presId="urn:microsoft.com/office/officeart/2005/8/layout/hierarchy3"/>
    <dgm:cxn modelId="{53DB8677-9074-48C5-91F5-FCB8A792016B}" srcId="{0B964ACD-EDC7-4AC4-A0B6-A9C2B45FEA5C}" destId="{D556ADA5-F498-430C-8718-5457CD9F1380}" srcOrd="4" destOrd="0" parTransId="{777E3F01-3F51-4950-A482-CB75827F39C5}" sibTransId="{61196DB1-4FB4-46AB-80FF-4A1B68411E74}"/>
    <dgm:cxn modelId="{94F6DEAE-9EDD-4A2C-9A74-F7432B176A9C}" type="presOf" srcId="{1DE49B09-20BD-483A-AC17-52091CA8A14E}" destId="{F2AE6BA7-1611-44D2-993D-33CB38256C07}" srcOrd="0" destOrd="0" presId="urn:microsoft.com/office/officeart/2005/8/layout/hierarchy3"/>
    <dgm:cxn modelId="{2D8F84E9-94A6-431F-99EB-B8464170D619}" type="presOf" srcId="{3CB2D75C-7B9E-4DC9-8518-ACB372802E61}" destId="{F9B5538D-337F-487B-AEF7-90C09A2ED6DA}" srcOrd="0" destOrd="0" presId="urn:microsoft.com/office/officeart/2005/8/layout/hierarchy3"/>
    <dgm:cxn modelId="{82B7F683-544F-4F2B-9387-C406B7E7B086}" srcId="{0B964ACD-EDC7-4AC4-A0B6-A9C2B45FEA5C}" destId="{E0FB3C53-7C17-4CF3-871E-83862319B39D}" srcOrd="1" destOrd="0" parTransId="{00EFAFC0-DA97-42D4-81B6-47573FE910FD}" sibTransId="{B3742221-C472-4FC7-9677-70F671516DD1}"/>
    <dgm:cxn modelId="{A95438EE-8007-4FEE-A8D6-D0B07A207636}" srcId="{48987499-2D52-416A-92A8-EE380F68075F}" destId="{0B964ACD-EDC7-4AC4-A0B6-A9C2B45FEA5C}" srcOrd="0" destOrd="0" parTransId="{2066E4CD-88A5-47A2-8A8E-D2C63628D122}" sibTransId="{E92802E0-C198-4CBF-B348-4FC2ECB543C2}"/>
    <dgm:cxn modelId="{AB5136CA-638D-45CF-942E-49E4CAA1DBBF}" type="presOf" srcId="{182E4662-E44C-40D4-A231-70B0CA8AFCC5}" destId="{EE87572D-CB2E-476E-AD42-B326A74B42B9}" srcOrd="0" destOrd="0" presId="urn:microsoft.com/office/officeart/2005/8/layout/hierarchy3"/>
    <dgm:cxn modelId="{BBAB8FE3-4ED5-4A5C-8289-12B64CC474E3}" type="presOf" srcId="{503BF135-8A50-421E-A916-21BB9B765360}" destId="{E258A0DC-B68F-43D3-A487-0D46A040E2FA}" srcOrd="0" destOrd="0" presId="urn:microsoft.com/office/officeart/2005/8/layout/hierarchy3"/>
    <dgm:cxn modelId="{9A8814C5-9257-448F-BEAC-F303E13FC501}" srcId="{0B964ACD-EDC7-4AC4-A0B6-A9C2B45FEA5C}" destId="{1DE49B09-20BD-483A-AC17-52091CA8A14E}" srcOrd="2" destOrd="0" parTransId="{182E4662-E44C-40D4-A231-70B0CA8AFCC5}" sibTransId="{9C950F09-4B9B-43BD-B68D-0C629ABA1290}"/>
    <dgm:cxn modelId="{26A8D1F5-8B77-4892-812B-5EB861BF1214}" type="presOf" srcId="{90EEA76E-1A9F-4702-911A-292D097EADB9}" destId="{52D4E4FE-CD15-41F9-919A-7394895A1F89}" srcOrd="0" destOrd="0" presId="urn:microsoft.com/office/officeart/2005/8/layout/hierarchy3"/>
    <dgm:cxn modelId="{2BE3947B-5F09-4965-85C3-4C623324E2A8}" type="presOf" srcId="{9C6C913C-D962-48B8-8B9B-8803FF64AECA}" destId="{D72C6132-B191-4002-A266-7B6D0D65AA4C}" srcOrd="0" destOrd="0" presId="urn:microsoft.com/office/officeart/2005/8/layout/hierarchy3"/>
    <dgm:cxn modelId="{2F2E8A64-56F9-4EAD-B357-BF03F5D94718}" type="presOf" srcId="{D556ADA5-F498-430C-8718-5457CD9F1380}" destId="{699641DB-57CE-4F1E-8E3E-D6DB91AC6627}" srcOrd="0" destOrd="0" presId="urn:microsoft.com/office/officeart/2005/8/layout/hierarchy3"/>
    <dgm:cxn modelId="{74D1B047-1627-4739-831F-7A60A839BE86}" srcId="{0B964ACD-EDC7-4AC4-A0B6-A9C2B45FEA5C}" destId="{484E4927-BCDF-420C-B24B-D04EDF1C38B9}" srcOrd="0" destOrd="0" parTransId="{9C6C913C-D962-48B8-8B9B-8803FF64AECA}" sibTransId="{44F9EB51-67B5-46E7-B16D-75872AF6AD8E}"/>
    <dgm:cxn modelId="{31E42608-E900-401C-8AAF-1E325D67984A}" type="presOf" srcId="{0B964ACD-EDC7-4AC4-A0B6-A9C2B45FEA5C}" destId="{710CD70D-18CD-4400-96BF-DCC0BF85D122}" srcOrd="0" destOrd="0" presId="urn:microsoft.com/office/officeart/2005/8/layout/hierarchy3"/>
    <dgm:cxn modelId="{41BFF99A-8298-4F60-A924-FC07C6902FB8}" type="presOf" srcId="{C9692818-8494-4AE2-872B-D1A59088DBD7}" destId="{2EA46829-4CC7-43FC-827A-116A4BC39C9A}" srcOrd="0" destOrd="0" presId="urn:microsoft.com/office/officeart/2005/8/layout/hierarchy3"/>
    <dgm:cxn modelId="{40193AE9-FB23-4CEB-8081-03B4862A1BAB}" srcId="{0B964ACD-EDC7-4AC4-A0B6-A9C2B45FEA5C}" destId="{90EEA76E-1A9F-4702-911A-292D097EADB9}" srcOrd="3" destOrd="0" parTransId="{C9692818-8494-4AE2-872B-D1A59088DBD7}" sibTransId="{C849617A-34E2-49FE-ACB1-4F3B1CF1E276}"/>
    <dgm:cxn modelId="{E8122AFC-3B19-44AF-9342-C955A9A75AC6}" type="presOf" srcId="{48987499-2D52-416A-92A8-EE380F68075F}" destId="{6493D2C2-CB3F-4D71-9DFB-E5F7438663A0}" srcOrd="0" destOrd="0" presId="urn:microsoft.com/office/officeart/2005/8/layout/hierarchy3"/>
    <dgm:cxn modelId="{00095439-CCF4-4DA4-92D6-29338B643E15}" type="presOf" srcId="{484E4927-BCDF-420C-B24B-D04EDF1C38B9}" destId="{AE043721-B536-4C8B-9B91-173AF5E33424}" srcOrd="0" destOrd="0" presId="urn:microsoft.com/office/officeart/2005/8/layout/hierarchy3"/>
    <dgm:cxn modelId="{F3204E50-8884-4F42-9F42-5633760FBE97}" srcId="{0B964ACD-EDC7-4AC4-A0B6-A9C2B45FEA5C}" destId="{503BF135-8A50-421E-A916-21BB9B765360}" srcOrd="5" destOrd="0" parTransId="{3CB2D75C-7B9E-4DC9-8518-ACB372802E61}" sibTransId="{8971EBD0-4A66-4FB0-B850-FCF8C26052F8}"/>
    <dgm:cxn modelId="{35996E84-75F1-40AE-8465-701A8E5F0FEC}" type="presOf" srcId="{777E3F01-3F51-4950-A482-CB75827F39C5}" destId="{73621EDE-5E76-4BDF-B40A-78E7F7134E1A}" srcOrd="0" destOrd="0" presId="urn:microsoft.com/office/officeart/2005/8/layout/hierarchy3"/>
    <dgm:cxn modelId="{9A967B53-4AD8-4D69-A00E-3C72BFEA65B6}" type="presOf" srcId="{00EFAFC0-DA97-42D4-81B6-47573FE910FD}" destId="{9E4B19D1-84DD-4DC9-824A-ACFDBDADA270}" srcOrd="0" destOrd="0" presId="urn:microsoft.com/office/officeart/2005/8/layout/hierarchy3"/>
    <dgm:cxn modelId="{41F32E06-63C4-4ADB-AB47-C441F1222639}" type="presParOf" srcId="{6493D2C2-CB3F-4D71-9DFB-E5F7438663A0}" destId="{C9E87B45-58A7-4D8B-952E-99845ED190F1}" srcOrd="0" destOrd="0" presId="urn:microsoft.com/office/officeart/2005/8/layout/hierarchy3"/>
    <dgm:cxn modelId="{90C203DB-04E4-4C38-9F67-45167A5A7418}" type="presParOf" srcId="{C9E87B45-58A7-4D8B-952E-99845ED190F1}" destId="{777E0423-D0B7-46E7-9E66-40A4AC7B6A28}" srcOrd="0" destOrd="0" presId="urn:microsoft.com/office/officeart/2005/8/layout/hierarchy3"/>
    <dgm:cxn modelId="{963EDC90-9D22-41E7-B6B4-04AD1FB842CC}" type="presParOf" srcId="{777E0423-D0B7-46E7-9E66-40A4AC7B6A28}" destId="{710CD70D-18CD-4400-96BF-DCC0BF85D122}" srcOrd="0" destOrd="0" presId="urn:microsoft.com/office/officeart/2005/8/layout/hierarchy3"/>
    <dgm:cxn modelId="{321A53D0-EBF8-450B-901B-6565F218AF42}" type="presParOf" srcId="{777E0423-D0B7-46E7-9E66-40A4AC7B6A28}" destId="{2E4F255D-EB30-41F5-B308-D9ABD85E96B5}" srcOrd="1" destOrd="0" presId="urn:microsoft.com/office/officeart/2005/8/layout/hierarchy3"/>
    <dgm:cxn modelId="{F2931236-AC60-4C77-B4F2-97AB767173BC}" type="presParOf" srcId="{C9E87B45-58A7-4D8B-952E-99845ED190F1}" destId="{5C27F3AF-5C6B-47CA-965D-CB14E76A0491}" srcOrd="1" destOrd="0" presId="urn:microsoft.com/office/officeart/2005/8/layout/hierarchy3"/>
    <dgm:cxn modelId="{B5D33E93-6350-449B-9A8A-AD998218277A}" type="presParOf" srcId="{5C27F3AF-5C6B-47CA-965D-CB14E76A0491}" destId="{D72C6132-B191-4002-A266-7B6D0D65AA4C}" srcOrd="0" destOrd="0" presId="urn:microsoft.com/office/officeart/2005/8/layout/hierarchy3"/>
    <dgm:cxn modelId="{9237D4B5-7F63-434E-83E9-5A63FB7D6E3F}" type="presParOf" srcId="{5C27F3AF-5C6B-47CA-965D-CB14E76A0491}" destId="{AE043721-B536-4C8B-9B91-173AF5E33424}" srcOrd="1" destOrd="0" presId="urn:microsoft.com/office/officeart/2005/8/layout/hierarchy3"/>
    <dgm:cxn modelId="{925B30D2-A22D-4D0E-B844-E56BD558A10C}" type="presParOf" srcId="{5C27F3AF-5C6B-47CA-965D-CB14E76A0491}" destId="{9E4B19D1-84DD-4DC9-824A-ACFDBDADA270}" srcOrd="2" destOrd="0" presId="urn:microsoft.com/office/officeart/2005/8/layout/hierarchy3"/>
    <dgm:cxn modelId="{B1A0CAE7-A930-46E8-B885-6A5413CC6333}" type="presParOf" srcId="{5C27F3AF-5C6B-47CA-965D-CB14E76A0491}" destId="{10A27609-B2AC-4FBF-95B0-6546AE981A75}" srcOrd="3" destOrd="0" presId="urn:microsoft.com/office/officeart/2005/8/layout/hierarchy3"/>
    <dgm:cxn modelId="{84E1FA16-A0C5-45A6-A6E0-B6683DFD7F8C}" type="presParOf" srcId="{5C27F3AF-5C6B-47CA-965D-CB14E76A0491}" destId="{EE87572D-CB2E-476E-AD42-B326A74B42B9}" srcOrd="4" destOrd="0" presId="urn:microsoft.com/office/officeart/2005/8/layout/hierarchy3"/>
    <dgm:cxn modelId="{57FE9B96-BDFC-4913-99DE-6C5113B34C2F}" type="presParOf" srcId="{5C27F3AF-5C6B-47CA-965D-CB14E76A0491}" destId="{F2AE6BA7-1611-44D2-993D-33CB38256C07}" srcOrd="5" destOrd="0" presId="urn:microsoft.com/office/officeart/2005/8/layout/hierarchy3"/>
    <dgm:cxn modelId="{D235D584-11EC-4403-A015-BE3063EC6F60}" type="presParOf" srcId="{5C27F3AF-5C6B-47CA-965D-CB14E76A0491}" destId="{2EA46829-4CC7-43FC-827A-116A4BC39C9A}" srcOrd="6" destOrd="0" presId="urn:microsoft.com/office/officeart/2005/8/layout/hierarchy3"/>
    <dgm:cxn modelId="{0123D3E2-E4C3-4166-81DB-DD765FBB0D91}" type="presParOf" srcId="{5C27F3AF-5C6B-47CA-965D-CB14E76A0491}" destId="{52D4E4FE-CD15-41F9-919A-7394895A1F89}" srcOrd="7" destOrd="0" presId="urn:microsoft.com/office/officeart/2005/8/layout/hierarchy3"/>
    <dgm:cxn modelId="{6E2669C1-1F6D-4B8B-AD71-539911F2F5EA}" type="presParOf" srcId="{5C27F3AF-5C6B-47CA-965D-CB14E76A0491}" destId="{73621EDE-5E76-4BDF-B40A-78E7F7134E1A}" srcOrd="8" destOrd="0" presId="urn:microsoft.com/office/officeart/2005/8/layout/hierarchy3"/>
    <dgm:cxn modelId="{7FBE1643-B367-408C-B98E-7E30F3FE6F8D}" type="presParOf" srcId="{5C27F3AF-5C6B-47CA-965D-CB14E76A0491}" destId="{699641DB-57CE-4F1E-8E3E-D6DB91AC6627}" srcOrd="9" destOrd="0" presId="urn:microsoft.com/office/officeart/2005/8/layout/hierarchy3"/>
    <dgm:cxn modelId="{8FC35DE8-FFB1-452E-9BB0-DD67305EBD4A}" type="presParOf" srcId="{5C27F3AF-5C6B-47CA-965D-CB14E76A0491}" destId="{F9B5538D-337F-487B-AEF7-90C09A2ED6DA}" srcOrd="10" destOrd="0" presId="urn:microsoft.com/office/officeart/2005/8/layout/hierarchy3"/>
    <dgm:cxn modelId="{3ABA40EB-2ADF-4254-B23D-2B5A9CB84526}" type="presParOf" srcId="{5C27F3AF-5C6B-47CA-965D-CB14E76A0491}" destId="{E258A0DC-B68F-43D3-A487-0D46A040E2FA}" srcOrd="11"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987499-2D52-416A-92A8-EE380F68075F}" type="doc">
      <dgm:prSet loTypeId="urn:microsoft.com/office/officeart/2005/8/layout/hierarchy3" loCatId="hierarchy" qsTypeId="urn:microsoft.com/office/officeart/2005/8/quickstyle/simple1" qsCatId="simple" csTypeId="urn:microsoft.com/office/officeart/2005/8/colors/accent2_2" csCatId="accent2" phldr="1"/>
      <dgm:spPr/>
      <dgm:t>
        <a:bodyPr/>
        <a:lstStyle/>
        <a:p>
          <a:endParaRPr lang="fr-FR"/>
        </a:p>
      </dgm:t>
    </dgm:pt>
    <dgm:pt modelId="{0B964ACD-EDC7-4AC4-A0B6-A9C2B45FEA5C}">
      <dgm:prSet phldrT="[Texte]" custT="1"/>
      <dgm:spPr/>
      <dgm:t>
        <a:bodyPr/>
        <a:lstStyle/>
        <a:p>
          <a:r>
            <a:rPr lang="fr-FR" sz="1500" dirty="0" smtClean="0"/>
            <a:t>EUPI Pédagogie</a:t>
          </a:r>
        </a:p>
        <a:p>
          <a:r>
            <a:rPr lang="fr-FR" sz="1500" dirty="0" err="1" smtClean="0"/>
            <a:t>Fct</a:t>
          </a:r>
          <a:r>
            <a:rPr lang="fr-FR" sz="1500" dirty="0" smtClean="0"/>
            <a:t> + </a:t>
          </a:r>
          <a:r>
            <a:rPr lang="fr-FR" sz="1500" dirty="0" err="1" smtClean="0"/>
            <a:t>invest</a:t>
          </a:r>
          <a:endParaRPr lang="fr-FR" sz="1500" dirty="0" smtClean="0"/>
        </a:p>
        <a:p>
          <a:r>
            <a:rPr lang="fr-FR" sz="1500" dirty="0" smtClean="0"/>
            <a:t>25 k€ / </a:t>
          </a:r>
          <a:br>
            <a:rPr lang="fr-FR" sz="1500" dirty="0" smtClean="0"/>
          </a:br>
          <a:r>
            <a:rPr lang="fr-FR" sz="1500" dirty="0" smtClean="0"/>
            <a:t>30 k€ (F) + 66 k€ (I) </a:t>
          </a:r>
        </a:p>
      </dgm:t>
    </dgm:pt>
    <dgm:pt modelId="{2066E4CD-88A5-47A2-8A8E-D2C63628D122}" type="parTrans" cxnId="{A95438EE-8007-4FEE-A8D6-D0B07A207636}">
      <dgm:prSet/>
      <dgm:spPr/>
      <dgm:t>
        <a:bodyPr/>
        <a:lstStyle/>
        <a:p>
          <a:endParaRPr lang="fr-FR"/>
        </a:p>
      </dgm:t>
    </dgm:pt>
    <dgm:pt modelId="{E92802E0-C198-4CBF-B348-4FC2ECB543C2}" type="sibTrans" cxnId="{A95438EE-8007-4FEE-A8D6-D0B07A207636}">
      <dgm:prSet/>
      <dgm:spPr/>
      <dgm:t>
        <a:bodyPr/>
        <a:lstStyle/>
        <a:p>
          <a:endParaRPr lang="fr-FR"/>
        </a:p>
      </dgm:t>
    </dgm:pt>
    <dgm:pt modelId="{E0FB3C53-7C17-4CF3-871E-83862319B39D}">
      <dgm:prSet phldrT="[Texte]" custT="1"/>
      <dgm:spPr/>
      <dgm:t>
        <a:bodyPr/>
        <a:lstStyle/>
        <a:p>
          <a:r>
            <a:rPr lang="fr-FR" sz="1200" dirty="0" err="1" smtClean="0"/>
            <a:t>Fct</a:t>
          </a:r>
          <a:r>
            <a:rPr lang="fr-FR" sz="1200" dirty="0" smtClean="0"/>
            <a:t> salles de TP + Investissement salles TP</a:t>
          </a:r>
        </a:p>
        <a:p>
          <a:r>
            <a:rPr lang="fr-FR" sz="1200" dirty="0" smtClean="0"/>
            <a:t>25 190 € </a:t>
          </a:r>
          <a:r>
            <a:rPr lang="fr-FR" sz="1200" smtClean="0"/>
            <a:t>/ 96 </a:t>
          </a:r>
          <a:r>
            <a:rPr lang="fr-FR" sz="1200" dirty="0" smtClean="0"/>
            <a:t>000€</a:t>
          </a:r>
        </a:p>
      </dgm:t>
    </dgm:pt>
    <dgm:pt modelId="{00EFAFC0-DA97-42D4-81B6-47573FE910FD}" type="parTrans" cxnId="{82B7F683-544F-4F2B-9387-C406B7E7B086}">
      <dgm:prSet/>
      <dgm:spPr/>
      <dgm:t>
        <a:bodyPr/>
        <a:lstStyle/>
        <a:p>
          <a:endParaRPr lang="fr-FR"/>
        </a:p>
      </dgm:t>
    </dgm:pt>
    <dgm:pt modelId="{B3742221-C472-4FC7-9677-70F671516DD1}" type="sibTrans" cxnId="{82B7F683-544F-4F2B-9387-C406B7E7B086}">
      <dgm:prSet/>
      <dgm:spPr/>
      <dgm:t>
        <a:bodyPr/>
        <a:lstStyle/>
        <a:p>
          <a:endParaRPr lang="fr-FR"/>
        </a:p>
      </dgm:t>
    </dgm:pt>
    <dgm:pt modelId="{6493D2C2-CB3F-4D71-9DFB-E5F7438663A0}" type="pres">
      <dgm:prSet presAssocID="{48987499-2D52-416A-92A8-EE380F68075F}" presName="diagram" presStyleCnt="0">
        <dgm:presLayoutVars>
          <dgm:chPref val="1"/>
          <dgm:dir/>
          <dgm:animOne val="branch"/>
          <dgm:animLvl val="lvl"/>
          <dgm:resizeHandles/>
        </dgm:presLayoutVars>
      </dgm:prSet>
      <dgm:spPr/>
      <dgm:t>
        <a:bodyPr/>
        <a:lstStyle/>
        <a:p>
          <a:endParaRPr lang="fr-FR"/>
        </a:p>
      </dgm:t>
    </dgm:pt>
    <dgm:pt modelId="{C9E87B45-58A7-4D8B-952E-99845ED190F1}" type="pres">
      <dgm:prSet presAssocID="{0B964ACD-EDC7-4AC4-A0B6-A9C2B45FEA5C}" presName="root" presStyleCnt="0"/>
      <dgm:spPr/>
    </dgm:pt>
    <dgm:pt modelId="{777E0423-D0B7-46E7-9E66-40A4AC7B6A28}" type="pres">
      <dgm:prSet presAssocID="{0B964ACD-EDC7-4AC4-A0B6-A9C2B45FEA5C}" presName="rootComposite" presStyleCnt="0"/>
      <dgm:spPr/>
    </dgm:pt>
    <dgm:pt modelId="{710CD70D-18CD-4400-96BF-DCC0BF85D122}" type="pres">
      <dgm:prSet presAssocID="{0B964ACD-EDC7-4AC4-A0B6-A9C2B45FEA5C}" presName="rootText" presStyleLbl="node1" presStyleIdx="0" presStyleCnt="1" custScaleX="110148" custScaleY="140812" custLinFactNeighborX="534" custLinFactNeighborY="-84482"/>
      <dgm:spPr/>
      <dgm:t>
        <a:bodyPr/>
        <a:lstStyle/>
        <a:p>
          <a:endParaRPr lang="fr-FR"/>
        </a:p>
      </dgm:t>
    </dgm:pt>
    <dgm:pt modelId="{2E4F255D-EB30-41F5-B308-D9ABD85E96B5}" type="pres">
      <dgm:prSet presAssocID="{0B964ACD-EDC7-4AC4-A0B6-A9C2B45FEA5C}" presName="rootConnector" presStyleLbl="node1" presStyleIdx="0" presStyleCnt="1"/>
      <dgm:spPr/>
      <dgm:t>
        <a:bodyPr/>
        <a:lstStyle/>
        <a:p>
          <a:endParaRPr lang="fr-FR"/>
        </a:p>
      </dgm:t>
    </dgm:pt>
    <dgm:pt modelId="{5C27F3AF-5C6B-47CA-965D-CB14E76A0491}" type="pres">
      <dgm:prSet presAssocID="{0B964ACD-EDC7-4AC4-A0B6-A9C2B45FEA5C}" presName="childShape" presStyleCnt="0"/>
      <dgm:spPr/>
    </dgm:pt>
    <dgm:pt modelId="{9E4B19D1-84DD-4DC9-824A-ACFDBDADA270}" type="pres">
      <dgm:prSet presAssocID="{00EFAFC0-DA97-42D4-81B6-47573FE910FD}" presName="Name13" presStyleLbl="parChTrans1D2" presStyleIdx="0" presStyleCnt="1"/>
      <dgm:spPr/>
      <dgm:t>
        <a:bodyPr/>
        <a:lstStyle/>
        <a:p>
          <a:endParaRPr lang="fr-FR"/>
        </a:p>
      </dgm:t>
    </dgm:pt>
    <dgm:pt modelId="{10A27609-B2AC-4FBF-95B0-6546AE981A75}" type="pres">
      <dgm:prSet presAssocID="{E0FB3C53-7C17-4CF3-871E-83862319B39D}" presName="childText" presStyleLbl="bgAcc1" presStyleIdx="0" presStyleCnt="1" custLinFactNeighborX="-745" custLinFactNeighborY="-17886">
        <dgm:presLayoutVars>
          <dgm:bulletEnabled val="1"/>
        </dgm:presLayoutVars>
      </dgm:prSet>
      <dgm:spPr/>
      <dgm:t>
        <a:bodyPr/>
        <a:lstStyle/>
        <a:p>
          <a:endParaRPr lang="fr-FR"/>
        </a:p>
      </dgm:t>
    </dgm:pt>
  </dgm:ptLst>
  <dgm:cxnLst>
    <dgm:cxn modelId="{82B7F683-544F-4F2B-9387-C406B7E7B086}" srcId="{0B964ACD-EDC7-4AC4-A0B6-A9C2B45FEA5C}" destId="{E0FB3C53-7C17-4CF3-871E-83862319B39D}" srcOrd="0" destOrd="0" parTransId="{00EFAFC0-DA97-42D4-81B6-47573FE910FD}" sibTransId="{B3742221-C472-4FC7-9677-70F671516DD1}"/>
    <dgm:cxn modelId="{FBD2225C-5174-4D2D-9282-335089882E5E}" type="presOf" srcId="{00EFAFC0-DA97-42D4-81B6-47573FE910FD}" destId="{9E4B19D1-84DD-4DC9-824A-ACFDBDADA270}" srcOrd="0" destOrd="0" presId="urn:microsoft.com/office/officeart/2005/8/layout/hierarchy3"/>
    <dgm:cxn modelId="{126DBEB5-ED0F-426E-BE89-D3DE379E87FD}" type="presOf" srcId="{E0FB3C53-7C17-4CF3-871E-83862319B39D}" destId="{10A27609-B2AC-4FBF-95B0-6546AE981A75}" srcOrd="0" destOrd="0" presId="urn:microsoft.com/office/officeart/2005/8/layout/hierarchy3"/>
    <dgm:cxn modelId="{1501F4A1-B218-419A-B0CD-ACB6C3B1D2D4}" type="presOf" srcId="{48987499-2D52-416A-92A8-EE380F68075F}" destId="{6493D2C2-CB3F-4D71-9DFB-E5F7438663A0}" srcOrd="0" destOrd="0" presId="urn:microsoft.com/office/officeart/2005/8/layout/hierarchy3"/>
    <dgm:cxn modelId="{0ED0B539-E3A7-4CEE-8233-0674D1DA19FF}" type="presOf" srcId="{0B964ACD-EDC7-4AC4-A0B6-A9C2B45FEA5C}" destId="{2E4F255D-EB30-41F5-B308-D9ABD85E96B5}" srcOrd="1" destOrd="0" presId="urn:microsoft.com/office/officeart/2005/8/layout/hierarchy3"/>
    <dgm:cxn modelId="{334E92DA-E352-436E-8FCE-C881F1A5E76D}" type="presOf" srcId="{0B964ACD-EDC7-4AC4-A0B6-A9C2B45FEA5C}" destId="{710CD70D-18CD-4400-96BF-DCC0BF85D122}" srcOrd="0" destOrd="0" presId="urn:microsoft.com/office/officeart/2005/8/layout/hierarchy3"/>
    <dgm:cxn modelId="{A95438EE-8007-4FEE-A8D6-D0B07A207636}" srcId="{48987499-2D52-416A-92A8-EE380F68075F}" destId="{0B964ACD-EDC7-4AC4-A0B6-A9C2B45FEA5C}" srcOrd="0" destOrd="0" parTransId="{2066E4CD-88A5-47A2-8A8E-D2C63628D122}" sibTransId="{E92802E0-C198-4CBF-B348-4FC2ECB543C2}"/>
    <dgm:cxn modelId="{817B1FD1-D16B-4924-9A25-A5C9DFA65B3A}" type="presParOf" srcId="{6493D2C2-CB3F-4D71-9DFB-E5F7438663A0}" destId="{C9E87B45-58A7-4D8B-952E-99845ED190F1}" srcOrd="0" destOrd="0" presId="urn:microsoft.com/office/officeart/2005/8/layout/hierarchy3"/>
    <dgm:cxn modelId="{86981C6F-073F-4828-8863-F6D0B1C19180}" type="presParOf" srcId="{C9E87B45-58A7-4D8B-952E-99845ED190F1}" destId="{777E0423-D0B7-46E7-9E66-40A4AC7B6A28}" srcOrd="0" destOrd="0" presId="urn:microsoft.com/office/officeart/2005/8/layout/hierarchy3"/>
    <dgm:cxn modelId="{68EE412C-5337-4559-9E75-1095E5C36163}" type="presParOf" srcId="{777E0423-D0B7-46E7-9E66-40A4AC7B6A28}" destId="{710CD70D-18CD-4400-96BF-DCC0BF85D122}" srcOrd="0" destOrd="0" presId="urn:microsoft.com/office/officeart/2005/8/layout/hierarchy3"/>
    <dgm:cxn modelId="{70360219-F684-44D4-A796-A8CCF8268105}" type="presParOf" srcId="{777E0423-D0B7-46E7-9E66-40A4AC7B6A28}" destId="{2E4F255D-EB30-41F5-B308-D9ABD85E96B5}" srcOrd="1" destOrd="0" presId="urn:microsoft.com/office/officeart/2005/8/layout/hierarchy3"/>
    <dgm:cxn modelId="{1D3FE750-3D1A-48BD-9D0A-42316EAD77A9}" type="presParOf" srcId="{C9E87B45-58A7-4D8B-952E-99845ED190F1}" destId="{5C27F3AF-5C6B-47CA-965D-CB14E76A0491}" srcOrd="1" destOrd="0" presId="urn:microsoft.com/office/officeart/2005/8/layout/hierarchy3"/>
    <dgm:cxn modelId="{DA80FEC9-03AA-46E0-845B-A6AEF4E5CC5D}" type="presParOf" srcId="{5C27F3AF-5C6B-47CA-965D-CB14E76A0491}" destId="{9E4B19D1-84DD-4DC9-824A-ACFDBDADA270}" srcOrd="0" destOrd="0" presId="urn:microsoft.com/office/officeart/2005/8/layout/hierarchy3"/>
    <dgm:cxn modelId="{BB87A5A7-FF04-4B14-B3AE-FF9C50955659}" type="presParOf" srcId="{5C27F3AF-5C6B-47CA-965D-CB14E76A0491}" destId="{10A27609-B2AC-4FBF-95B0-6546AE981A75}" srcOrd="1" destOrd="0" presId="urn:microsoft.com/office/officeart/2005/8/layout/hierarchy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987499-2D52-416A-92A8-EE380F68075F}" type="doc">
      <dgm:prSet loTypeId="urn:microsoft.com/office/officeart/2005/8/layout/hierarchy3" loCatId="hierarchy" qsTypeId="urn:microsoft.com/office/officeart/2005/8/quickstyle/simple1" qsCatId="simple" csTypeId="urn:microsoft.com/office/officeart/2005/8/colors/accent3_2" csCatId="accent3" phldr="1"/>
      <dgm:spPr/>
      <dgm:t>
        <a:bodyPr/>
        <a:lstStyle/>
        <a:p>
          <a:endParaRPr lang="fr-FR"/>
        </a:p>
      </dgm:t>
    </dgm:pt>
    <dgm:pt modelId="{0B964ACD-EDC7-4AC4-A0B6-A9C2B45FEA5C}">
      <dgm:prSet phldrT="[Texte]" custT="1"/>
      <dgm:spPr/>
      <dgm:t>
        <a:bodyPr/>
        <a:lstStyle/>
        <a:p>
          <a:r>
            <a:rPr lang="fr-FR" sz="1500" dirty="0" smtClean="0"/>
            <a:t>Département Physique</a:t>
          </a:r>
        </a:p>
        <a:p>
          <a:r>
            <a:rPr lang="fr-FR" sz="1500" dirty="0" smtClean="0"/>
            <a:t>3 150  € / 13 k€ (F)</a:t>
          </a:r>
          <a:endParaRPr lang="fr-FR" sz="1500" dirty="0"/>
        </a:p>
      </dgm:t>
    </dgm:pt>
    <dgm:pt modelId="{2066E4CD-88A5-47A2-8A8E-D2C63628D122}" type="parTrans" cxnId="{A95438EE-8007-4FEE-A8D6-D0B07A207636}">
      <dgm:prSet/>
      <dgm:spPr/>
      <dgm:t>
        <a:bodyPr/>
        <a:lstStyle/>
        <a:p>
          <a:endParaRPr lang="fr-FR"/>
        </a:p>
      </dgm:t>
    </dgm:pt>
    <dgm:pt modelId="{E92802E0-C198-4CBF-B348-4FC2ECB543C2}" type="sibTrans" cxnId="{A95438EE-8007-4FEE-A8D6-D0B07A207636}">
      <dgm:prSet/>
      <dgm:spPr/>
      <dgm:t>
        <a:bodyPr/>
        <a:lstStyle/>
        <a:p>
          <a:endParaRPr lang="fr-FR"/>
        </a:p>
      </dgm:t>
    </dgm:pt>
    <dgm:pt modelId="{484E4927-BCDF-420C-B24B-D04EDF1C38B9}">
      <dgm:prSet phldrT="[Texte]" custT="1"/>
      <dgm:spPr/>
      <dgm:t>
        <a:bodyPr/>
        <a:lstStyle/>
        <a:p>
          <a:r>
            <a:rPr lang="fr-FR" sz="1200" dirty="0" smtClean="0"/>
            <a:t>Missions dont IE</a:t>
          </a:r>
        </a:p>
        <a:p>
          <a:r>
            <a:rPr lang="fr-FR" sz="1200" dirty="0" smtClean="0"/>
            <a:t>0 € / 3 000 €</a:t>
          </a:r>
        </a:p>
      </dgm:t>
    </dgm:pt>
    <dgm:pt modelId="{9C6C913C-D962-48B8-8B9B-8803FF64AECA}" type="parTrans" cxnId="{74D1B047-1627-4739-831F-7A60A839BE86}">
      <dgm:prSet/>
      <dgm:spPr/>
      <dgm:t>
        <a:bodyPr/>
        <a:lstStyle/>
        <a:p>
          <a:endParaRPr lang="fr-FR"/>
        </a:p>
      </dgm:t>
    </dgm:pt>
    <dgm:pt modelId="{44F9EB51-67B5-46E7-B16D-75872AF6AD8E}" type="sibTrans" cxnId="{74D1B047-1627-4739-831F-7A60A839BE86}">
      <dgm:prSet/>
      <dgm:spPr/>
      <dgm:t>
        <a:bodyPr/>
        <a:lstStyle/>
        <a:p>
          <a:endParaRPr lang="fr-FR"/>
        </a:p>
      </dgm:t>
    </dgm:pt>
    <dgm:pt modelId="{E0FB3C53-7C17-4CF3-871E-83862319B39D}">
      <dgm:prSet phldrT="[Texte]" custT="1"/>
      <dgm:spPr/>
      <dgm:t>
        <a:bodyPr/>
        <a:lstStyle/>
        <a:p>
          <a:r>
            <a:rPr lang="fr-FR" sz="1200" dirty="0" smtClean="0"/>
            <a:t>Fonctionnement TP Spécifiques –Projets</a:t>
          </a:r>
        </a:p>
        <a:p>
          <a:r>
            <a:rPr lang="fr-FR" sz="1200" dirty="0" smtClean="0"/>
            <a:t>3 150 € / 8 500 €</a:t>
          </a:r>
        </a:p>
      </dgm:t>
    </dgm:pt>
    <dgm:pt modelId="{00EFAFC0-DA97-42D4-81B6-47573FE910FD}" type="parTrans" cxnId="{82B7F683-544F-4F2B-9387-C406B7E7B086}">
      <dgm:prSet/>
      <dgm:spPr/>
      <dgm:t>
        <a:bodyPr/>
        <a:lstStyle/>
        <a:p>
          <a:endParaRPr lang="fr-FR"/>
        </a:p>
      </dgm:t>
    </dgm:pt>
    <dgm:pt modelId="{B3742221-C472-4FC7-9677-70F671516DD1}" type="sibTrans" cxnId="{82B7F683-544F-4F2B-9387-C406B7E7B086}">
      <dgm:prSet/>
      <dgm:spPr/>
      <dgm:t>
        <a:bodyPr/>
        <a:lstStyle/>
        <a:p>
          <a:endParaRPr lang="fr-FR"/>
        </a:p>
      </dgm:t>
    </dgm:pt>
    <dgm:pt modelId="{807C6242-239A-424B-94B8-96ADC4B4BA42}">
      <dgm:prSet custT="1"/>
      <dgm:spPr/>
      <dgm:t>
        <a:bodyPr/>
        <a:lstStyle/>
        <a:p>
          <a:r>
            <a:rPr lang="fr-FR" sz="1200" dirty="0" smtClean="0"/>
            <a:t>Communication</a:t>
          </a:r>
        </a:p>
        <a:p>
          <a:r>
            <a:rPr lang="fr-FR" sz="1200" dirty="0" smtClean="0"/>
            <a:t>0 € / 1 500 €</a:t>
          </a:r>
        </a:p>
      </dgm:t>
    </dgm:pt>
    <dgm:pt modelId="{3892BDE8-CFCA-4699-A6B2-887E850DE39E}" type="parTrans" cxnId="{242D9CE7-9785-4133-B6A9-AABDD4A83CF9}">
      <dgm:prSet/>
      <dgm:spPr/>
      <dgm:t>
        <a:bodyPr/>
        <a:lstStyle/>
        <a:p>
          <a:endParaRPr lang="fr-FR"/>
        </a:p>
      </dgm:t>
    </dgm:pt>
    <dgm:pt modelId="{E0D48FAC-EF5B-45D2-993B-727F3F3A2088}" type="sibTrans" cxnId="{242D9CE7-9785-4133-B6A9-AABDD4A83CF9}">
      <dgm:prSet/>
      <dgm:spPr/>
      <dgm:t>
        <a:bodyPr/>
        <a:lstStyle/>
        <a:p>
          <a:endParaRPr lang="fr-FR"/>
        </a:p>
      </dgm:t>
    </dgm:pt>
    <dgm:pt modelId="{6493D2C2-CB3F-4D71-9DFB-E5F7438663A0}" type="pres">
      <dgm:prSet presAssocID="{48987499-2D52-416A-92A8-EE380F68075F}" presName="diagram" presStyleCnt="0">
        <dgm:presLayoutVars>
          <dgm:chPref val="1"/>
          <dgm:dir/>
          <dgm:animOne val="branch"/>
          <dgm:animLvl val="lvl"/>
          <dgm:resizeHandles/>
        </dgm:presLayoutVars>
      </dgm:prSet>
      <dgm:spPr/>
      <dgm:t>
        <a:bodyPr/>
        <a:lstStyle/>
        <a:p>
          <a:endParaRPr lang="fr-FR"/>
        </a:p>
      </dgm:t>
    </dgm:pt>
    <dgm:pt modelId="{C9E87B45-58A7-4D8B-952E-99845ED190F1}" type="pres">
      <dgm:prSet presAssocID="{0B964ACD-EDC7-4AC4-A0B6-A9C2B45FEA5C}" presName="root" presStyleCnt="0"/>
      <dgm:spPr/>
    </dgm:pt>
    <dgm:pt modelId="{777E0423-D0B7-46E7-9E66-40A4AC7B6A28}" type="pres">
      <dgm:prSet presAssocID="{0B964ACD-EDC7-4AC4-A0B6-A9C2B45FEA5C}" presName="rootComposite" presStyleCnt="0"/>
      <dgm:spPr/>
    </dgm:pt>
    <dgm:pt modelId="{710CD70D-18CD-4400-96BF-DCC0BF85D122}" type="pres">
      <dgm:prSet presAssocID="{0B964ACD-EDC7-4AC4-A0B6-A9C2B45FEA5C}" presName="rootText" presStyleLbl="node1" presStyleIdx="0" presStyleCnt="1" custScaleX="132421" custScaleY="176471"/>
      <dgm:spPr/>
      <dgm:t>
        <a:bodyPr/>
        <a:lstStyle/>
        <a:p>
          <a:endParaRPr lang="fr-FR"/>
        </a:p>
      </dgm:t>
    </dgm:pt>
    <dgm:pt modelId="{2E4F255D-EB30-41F5-B308-D9ABD85E96B5}" type="pres">
      <dgm:prSet presAssocID="{0B964ACD-EDC7-4AC4-A0B6-A9C2B45FEA5C}" presName="rootConnector" presStyleLbl="node1" presStyleIdx="0" presStyleCnt="1"/>
      <dgm:spPr/>
      <dgm:t>
        <a:bodyPr/>
        <a:lstStyle/>
        <a:p>
          <a:endParaRPr lang="fr-FR"/>
        </a:p>
      </dgm:t>
    </dgm:pt>
    <dgm:pt modelId="{5C27F3AF-5C6B-47CA-965D-CB14E76A0491}" type="pres">
      <dgm:prSet presAssocID="{0B964ACD-EDC7-4AC4-A0B6-A9C2B45FEA5C}" presName="childShape" presStyleCnt="0"/>
      <dgm:spPr/>
    </dgm:pt>
    <dgm:pt modelId="{D72C6132-B191-4002-A266-7B6D0D65AA4C}" type="pres">
      <dgm:prSet presAssocID="{9C6C913C-D962-48B8-8B9B-8803FF64AECA}" presName="Name13" presStyleLbl="parChTrans1D2" presStyleIdx="0" presStyleCnt="3"/>
      <dgm:spPr/>
      <dgm:t>
        <a:bodyPr/>
        <a:lstStyle/>
        <a:p>
          <a:endParaRPr lang="fr-FR"/>
        </a:p>
      </dgm:t>
    </dgm:pt>
    <dgm:pt modelId="{AE043721-B536-4C8B-9B91-173AF5E33424}" type="pres">
      <dgm:prSet presAssocID="{484E4927-BCDF-420C-B24B-D04EDF1C38B9}" presName="childText" presStyleLbl="bgAcc1" presStyleIdx="0" presStyleCnt="3" custScaleX="122489">
        <dgm:presLayoutVars>
          <dgm:bulletEnabled val="1"/>
        </dgm:presLayoutVars>
      </dgm:prSet>
      <dgm:spPr/>
      <dgm:t>
        <a:bodyPr/>
        <a:lstStyle/>
        <a:p>
          <a:endParaRPr lang="fr-FR"/>
        </a:p>
      </dgm:t>
    </dgm:pt>
    <dgm:pt modelId="{9E4B19D1-84DD-4DC9-824A-ACFDBDADA270}" type="pres">
      <dgm:prSet presAssocID="{00EFAFC0-DA97-42D4-81B6-47573FE910FD}" presName="Name13" presStyleLbl="parChTrans1D2" presStyleIdx="1" presStyleCnt="3"/>
      <dgm:spPr/>
      <dgm:t>
        <a:bodyPr/>
        <a:lstStyle/>
        <a:p>
          <a:endParaRPr lang="fr-FR"/>
        </a:p>
      </dgm:t>
    </dgm:pt>
    <dgm:pt modelId="{10A27609-B2AC-4FBF-95B0-6546AE981A75}" type="pres">
      <dgm:prSet presAssocID="{E0FB3C53-7C17-4CF3-871E-83862319B39D}" presName="childText" presStyleLbl="bgAcc1" presStyleIdx="1" presStyleCnt="3" custScaleX="122489" custScaleY="162585">
        <dgm:presLayoutVars>
          <dgm:bulletEnabled val="1"/>
        </dgm:presLayoutVars>
      </dgm:prSet>
      <dgm:spPr/>
      <dgm:t>
        <a:bodyPr/>
        <a:lstStyle/>
        <a:p>
          <a:endParaRPr lang="fr-FR"/>
        </a:p>
      </dgm:t>
    </dgm:pt>
    <dgm:pt modelId="{FC60AEDF-1982-4495-8641-E81BE63A82E1}" type="pres">
      <dgm:prSet presAssocID="{3892BDE8-CFCA-4699-A6B2-887E850DE39E}" presName="Name13" presStyleLbl="parChTrans1D2" presStyleIdx="2" presStyleCnt="3"/>
      <dgm:spPr/>
      <dgm:t>
        <a:bodyPr/>
        <a:lstStyle/>
        <a:p>
          <a:endParaRPr lang="fr-FR"/>
        </a:p>
      </dgm:t>
    </dgm:pt>
    <dgm:pt modelId="{176F1B4E-5AEF-456C-8CEF-68F57E862AE5}" type="pres">
      <dgm:prSet presAssocID="{807C6242-239A-424B-94B8-96ADC4B4BA42}" presName="childText" presStyleLbl="bgAcc1" presStyleIdx="2" presStyleCnt="3" custScaleX="122489">
        <dgm:presLayoutVars>
          <dgm:bulletEnabled val="1"/>
        </dgm:presLayoutVars>
      </dgm:prSet>
      <dgm:spPr/>
      <dgm:t>
        <a:bodyPr/>
        <a:lstStyle/>
        <a:p>
          <a:endParaRPr lang="fr-FR"/>
        </a:p>
      </dgm:t>
    </dgm:pt>
  </dgm:ptLst>
  <dgm:cxnLst>
    <dgm:cxn modelId="{74D1B047-1627-4739-831F-7A60A839BE86}" srcId="{0B964ACD-EDC7-4AC4-A0B6-A9C2B45FEA5C}" destId="{484E4927-BCDF-420C-B24B-D04EDF1C38B9}" srcOrd="0" destOrd="0" parTransId="{9C6C913C-D962-48B8-8B9B-8803FF64AECA}" sibTransId="{44F9EB51-67B5-46E7-B16D-75872AF6AD8E}"/>
    <dgm:cxn modelId="{82B7F683-544F-4F2B-9387-C406B7E7B086}" srcId="{0B964ACD-EDC7-4AC4-A0B6-A9C2B45FEA5C}" destId="{E0FB3C53-7C17-4CF3-871E-83862319B39D}" srcOrd="1" destOrd="0" parTransId="{00EFAFC0-DA97-42D4-81B6-47573FE910FD}" sibTransId="{B3742221-C472-4FC7-9677-70F671516DD1}"/>
    <dgm:cxn modelId="{3E843E24-F31F-40E7-9E0B-5E4EBA2BAEA6}" type="presOf" srcId="{484E4927-BCDF-420C-B24B-D04EDF1C38B9}" destId="{AE043721-B536-4C8B-9B91-173AF5E33424}" srcOrd="0" destOrd="0" presId="urn:microsoft.com/office/officeart/2005/8/layout/hierarchy3"/>
    <dgm:cxn modelId="{C8F75B9C-3837-4911-BD05-A6BA4937A651}" type="presOf" srcId="{00EFAFC0-DA97-42D4-81B6-47573FE910FD}" destId="{9E4B19D1-84DD-4DC9-824A-ACFDBDADA270}" srcOrd="0" destOrd="0" presId="urn:microsoft.com/office/officeart/2005/8/layout/hierarchy3"/>
    <dgm:cxn modelId="{242D9CE7-9785-4133-B6A9-AABDD4A83CF9}" srcId="{0B964ACD-EDC7-4AC4-A0B6-A9C2B45FEA5C}" destId="{807C6242-239A-424B-94B8-96ADC4B4BA42}" srcOrd="2" destOrd="0" parTransId="{3892BDE8-CFCA-4699-A6B2-887E850DE39E}" sibTransId="{E0D48FAC-EF5B-45D2-993B-727F3F3A2088}"/>
    <dgm:cxn modelId="{CAF84C7D-03AC-411F-9A83-32348D3BE651}" type="presOf" srcId="{9C6C913C-D962-48B8-8B9B-8803FF64AECA}" destId="{D72C6132-B191-4002-A266-7B6D0D65AA4C}" srcOrd="0" destOrd="0" presId="urn:microsoft.com/office/officeart/2005/8/layout/hierarchy3"/>
    <dgm:cxn modelId="{3CAEBA6D-BA37-43DE-BE7B-A79A197A4FC0}" type="presOf" srcId="{48987499-2D52-416A-92A8-EE380F68075F}" destId="{6493D2C2-CB3F-4D71-9DFB-E5F7438663A0}" srcOrd="0" destOrd="0" presId="urn:microsoft.com/office/officeart/2005/8/layout/hierarchy3"/>
    <dgm:cxn modelId="{5DC375F9-C116-4ED8-BDE9-8F0D6B0CBDB0}" type="presOf" srcId="{3892BDE8-CFCA-4699-A6B2-887E850DE39E}" destId="{FC60AEDF-1982-4495-8641-E81BE63A82E1}" srcOrd="0" destOrd="0" presId="urn:microsoft.com/office/officeart/2005/8/layout/hierarchy3"/>
    <dgm:cxn modelId="{79D33619-B0EA-4A17-8AAB-5F8343C8EADF}" type="presOf" srcId="{0B964ACD-EDC7-4AC4-A0B6-A9C2B45FEA5C}" destId="{710CD70D-18CD-4400-96BF-DCC0BF85D122}" srcOrd="0" destOrd="0" presId="urn:microsoft.com/office/officeart/2005/8/layout/hierarchy3"/>
    <dgm:cxn modelId="{CFAF0177-6F09-49C6-AEE0-C398650C9350}" type="presOf" srcId="{807C6242-239A-424B-94B8-96ADC4B4BA42}" destId="{176F1B4E-5AEF-456C-8CEF-68F57E862AE5}" srcOrd="0" destOrd="0" presId="urn:microsoft.com/office/officeart/2005/8/layout/hierarchy3"/>
    <dgm:cxn modelId="{A95438EE-8007-4FEE-A8D6-D0B07A207636}" srcId="{48987499-2D52-416A-92A8-EE380F68075F}" destId="{0B964ACD-EDC7-4AC4-A0B6-A9C2B45FEA5C}" srcOrd="0" destOrd="0" parTransId="{2066E4CD-88A5-47A2-8A8E-D2C63628D122}" sibTransId="{E92802E0-C198-4CBF-B348-4FC2ECB543C2}"/>
    <dgm:cxn modelId="{D6EB96EA-FC6B-413C-A2D2-B408C209E44C}" type="presOf" srcId="{E0FB3C53-7C17-4CF3-871E-83862319B39D}" destId="{10A27609-B2AC-4FBF-95B0-6546AE981A75}" srcOrd="0" destOrd="0" presId="urn:microsoft.com/office/officeart/2005/8/layout/hierarchy3"/>
    <dgm:cxn modelId="{DF4E207D-9740-4719-9889-B8A6F1000872}" type="presOf" srcId="{0B964ACD-EDC7-4AC4-A0B6-A9C2B45FEA5C}" destId="{2E4F255D-EB30-41F5-B308-D9ABD85E96B5}" srcOrd="1" destOrd="0" presId="urn:microsoft.com/office/officeart/2005/8/layout/hierarchy3"/>
    <dgm:cxn modelId="{30C39678-B14D-439B-A0B5-FDCFD873F9E2}" type="presParOf" srcId="{6493D2C2-CB3F-4D71-9DFB-E5F7438663A0}" destId="{C9E87B45-58A7-4D8B-952E-99845ED190F1}" srcOrd="0" destOrd="0" presId="urn:microsoft.com/office/officeart/2005/8/layout/hierarchy3"/>
    <dgm:cxn modelId="{80AAD848-6DAB-481D-8A1F-2449CE038F10}" type="presParOf" srcId="{C9E87B45-58A7-4D8B-952E-99845ED190F1}" destId="{777E0423-D0B7-46E7-9E66-40A4AC7B6A28}" srcOrd="0" destOrd="0" presId="urn:microsoft.com/office/officeart/2005/8/layout/hierarchy3"/>
    <dgm:cxn modelId="{7723E125-E56E-4579-B42B-E74C7C0E1B5E}" type="presParOf" srcId="{777E0423-D0B7-46E7-9E66-40A4AC7B6A28}" destId="{710CD70D-18CD-4400-96BF-DCC0BF85D122}" srcOrd="0" destOrd="0" presId="urn:microsoft.com/office/officeart/2005/8/layout/hierarchy3"/>
    <dgm:cxn modelId="{9954C8BD-DE80-4DBB-A752-53B2EF6721FD}" type="presParOf" srcId="{777E0423-D0B7-46E7-9E66-40A4AC7B6A28}" destId="{2E4F255D-EB30-41F5-B308-D9ABD85E96B5}" srcOrd="1" destOrd="0" presId="urn:microsoft.com/office/officeart/2005/8/layout/hierarchy3"/>
    <dgm:cxn modelId="{9D9AF925-73AD-4DE0-ACE4-E60E5354E475}" type="presParOf" srcId="{C9E87B45-58A7-4D8B-952E-99845ED190F1}" destId="{5C27F3AF-5C6B-47CA-965D-CB14E76A0491}" srcOrd="1" destOrd="0" presId="urn:microsoft.com/office/officeart/2005/8/layout/hierarchy3"/>
    <dgm:cxn modelId="{CF671D07-DDBE-4B36-949C-B084A701E2DF}" type="presParOf" srcId="{5C27F3AF-5C6B-47CA-965D-CB14E76A0491}" destId="{D72C6132-B191-4002-A266-7B6D0D65AA4C}" srcOrd="0" destOrd="0" presId="urn:microsoft.com/office/officeart/2005/8/layout/hierarchy3"/>
    <dgm:cxn modelId="{7291DAF7-403C-4DBF-A7C7-1536AF162A9D}" type="presParOf" srcId="{5C27F3AF-5C6B-47CA-965D-CB14E76A0491}" destId="{AE043721-B536-4C8B-9B91-173AF5E33424}" srcOrd="1" destOrd="0" presId="urn:microsoft.com/office/officeart/2005/8/layout/hierarchy3"/>
    <dgm:cxn modelId="{D27A1953-AF32-46B0-8D50-1B88DD88FD76}" type="presParOf" srcId="{5C27F3AF-5C6B-47CA-965D-CB14E76A0491}" destId="{9E4B19D1-84DD-4DC9-824A-ACFDBDADA270}" srcOrd="2" destOrd="0" presId="urn:microsoft.com/office/officeart/2005/8/layout/hierarchy3"/>
    <dgm:cxn modelId="{F57E7A6B-0615-4B8D-9CF5-356FF20FBB98}" type="presParOf" srcId="{5C27F3AF-5C6B-47CA-965D-CB14E76A0491}" destId="{10A27609-B2AC-4FBF-95B0-6546AE981A75}" srcOrd="3" destOrd="0" presId="urn:microsoft.com/office/officeart/2005/8/layout/hierarchy3"/>
    <dgm:cxn modelId="{5BBA2653-86D3-4868-85B6-981709432279}" type="presParOf" srcId="{5C27F3AF-5C6B-47CA-965D-CB14E76A0491}" destId="{FC60AEDF-1982-4495-8641-E81BE63A82E1}" srcOrd="4" destOrd="0" presId="urn:microsoft.com/office/officeart/2005/8/layout/hierarchy3"/>
    <dgm:cxn modelId="{AE4D6B34-E4F1-4D21-9375-66049E0492E3}" type="presParOf" srcId="{5C27F3AF-5C6B-47CA-965D-CB14E76A0491}" destId="{176F1B4E-5AEF-456C-8CEF-68F57E862AE5}" srcOrd="5" destOrd="0" presId="urn:microsoft.com/office/officeart/2005/8/layout/hierarchy3"/>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987499-2D52-416A-92A8-EE380F68075F}" type="doc">
      <dgm:prSet loTypeId="urn:microsoft.com/office/officeart/2005/8/layout/hierarchy3" loCatId="hierarchy" qsTypeId="urn:microsoft.com/office/officeart/2005/8/quickstyle/simple1" qsCatId="simple" csTypeId="urn:microsoft.com/office/officeart/2005/8/colors/accent4_2" csCatId="accent4" phldr="1"/>
      <dgm:spPr/>
      <dgm:t>
        <a:bodyPr/>
        <a:lstStyle/>
        <a:p>
          <a:endParaRPr lang="fr-FR"/>
        </a:p>
      </dgm:t>
    </dgm:pt>
    <dgm:pt modelId="{0B964ACD-EDC7-4AC4-A0B6-A9C2B45FEA5C}">
      <dgm:prSet phldrT="[Texte]" custT="1"/>
      <dgm:spPr/>
      <dgm:t>
        <a:bodyPr/>
        <a:lstStyle/>
        <a:p>
          <a:r>
            <a:rPr lang="fr-FR" sz="1500" dirty="0" smtClean="0"/>
            <a:t>Département STI</a:t>
          </a:r>
        </a:p>
        <a:p>
          <a:r>
            <a:rPr lang="fr-FR" sz="1500" dirty="0" smtClean="0"/>
            <a:t>25 750 € /</a:t>
          </a:r>
          <a:br>
            <a:rPr lang="fr-FR" sz="1500" dirty="0" smtClean="0"/>
          </a:br>
          <a:r>
            <a:rPr lang="fr-FR" sz="1500" dirty="0" smtClean="0"/>
            <a:t> 56 500 € (F)</a:t>
          </a:r>
          <a:endParaRPr lang="fr-FR" sz="1500" dirty="0"/>
        </a:p>
      </dgm:t>
    </dgm:pt>
    <dgm:pt modelId="{2066E4CD-88A5-47A2-8A8E-D2C63628D122}" type="parTrans" cxnId="{A95438EE-8007-4FEE-A8D6-D0B07A207636}">
      <dgm:prSet/>
      <dgm:spPr/>
      <dgm:t>
        <a:bodyPr/>
        <a:lstStyle/>
        <a:p>
          <a:endParaRPr lang="fr-FR"/>
        </a:p>
      </dgm:t>
    </dgm:pt>
    <dgm:pt modelId="{E92802E0-C198-4CBF-B348-4FC2ECB543C2}" type="sibTrans" cxnId="{A95438EE-8007-4FEE-A8D6-D0B07A207636}">
      <dgm:prSet/>
      <dgm:spPr/>
      <dgm:t>
        <a:bodyPr/>
        <a:lstStyle/>
        <a:p>
          <a:endParaRPr lang="fr-FR"/>
        </a:p>
      </dgm:t>
    </dgm:pt>
    <dgm:pt modelId="{484E4927-BCDF-420C-B24B-D04EDF1C38B9}">
      <dgm:prSet phldrT="[Texte]" custT="1"/>
      <dgm:spPr/>
      <dgm:t>
        <a:bodyPr/>
        <a:lstStyle/>
        <a:p>
          <a:r>
            <a:rPr lang="fr-FR" sz="1200" dirty="0" smtClean="0"/>
            <a:t>Missions dont IE</a:t>
          </a:r>
        </a:p>
        <a:p>
          <a:r>
            <a:rPr lang="fr-FR" sz="1200" dirty="0" smtClean="0"/>
            <a:t>11 050 € / 35 000 €</a:t>
          </a:r>
        </a:p>
      </dgm:t>
    </dgm:pt>
    <dgm:pt modelId="{9C6C913C-D962-48B8-8B9B-8803FF64AECA}" type="parTrans" cxnId="{74D1B047-1627-4739-831F-7A60A839BE86}">
      <dgm:prSet/>
      <dgm:spPr/>
      <dgm:t>
        <a:bodyPr/>
        <a:lstStyle/>
        <a:p>
          <a:endParaRPr lang="fr-FR"/>
        </a:p>
      </dgm:t>
    </dgm:pt>
    <dgm:pt modelId="{44F9EB51-67B5-46E7-B16D-75872AF6AD8E}" type="sibTrans" cxnId="{74D1B047-1627-4739-831F-7A60A839BE86}">
      <dgm:prSet/>
      <dgm:spPr/>
      <dgm:t>
        <a:bodyPr/>
        <a:lstStyle/>
        <a:p>
          <a:endParaRPr lang="fr-FR"/>
        </a:p>
      </dgm:t>
    </dgm:pt>
    <dgm:pt modelId="{E0FB3C53-7C17-4CF3-871E-83862319B39D}">
      <dgm:prSet phldrT="[Texte]" custT="1"/>
      <dgm:spPr/>
      <dgm:t>
        <a:bodyPr/>
        <a:lstStyle/>
        <a:p>
          <a:r>
            <a:rPr lang="fr-FR" sz="1200" dirty="0" smtClean="0"/>
            <a:t>Fonctionnement TP Spécifiques –Projets</a:t>
          </a:r>
        </a:p>
        <a:p>
          <a:r>
            <a:rPr lang="fr-FR" sz="1200" dirty="0" smtClean="0"/>
            <a:t>14 700 € / 20 000€</a:t>
          </a:r>
        </a:p>
      </dgm:t>
    </dgm:pt>
    <dgm:pt modelId="{00EFAFC0-DA97-42D4-81B6-47573FE910FD}" type="parTrans" cxnId="{82B7F683-544F-4F2B-9387-C406B7E7B086}">
      <dgm:prSet/>
      <dgm:spPr/>
      <dgm:t>
        <a:bodyPr/>
        <a:lstStyle/>
        <a:p>
          <a:endParaRPr lang="fr-FR"/>
        </a:p>
      </dgm:t>
    </dgm:pt>
    <dgm:pt modelId="{B3742221-C472-4FC7-9677-70F671516DD1}" type="sibTrans" cxnId="{82B7F683-544F-4F2B-9387-C406B7E7B086}">
      <dgm:prSet/>
      <dgm:spPr/>
      <dgm:t>
        <a:bodyPr/>
        <a:lstStyle/>
        <a:p>
          <a:endParaRPr lang="fr-FR"/>
        </a:p>
      </dgm:t>
    </dgm:pt>
    <dgm:pt modelId="{807C6242-239A-424B-94B8-96ADC4B4BA42}">
      <dgm:prSet custT="1"/>
      <dgm:spPr/>
      <dgm:t>
        <a:bodyPr/>
        <a:lstStyle/>
        <a:p>
          <a:r>
            <a:rPr lang="fr-FR" sz="1200" dirty="0" smtClean="0"/>
            <a:t>Communication</a:t>
          </a:r>
        </a:p>
        <a:p>
          <a:r>
            <a:rPr lang="fr-FR" sz="1200" dirty="0" smtClean="0"/>
            <a:t>0 € / 1 500€</a:t>
          </a:r>
        </a:p>
      </dgm:t>
    </dgm:pt>
    <dgm:pt modelId="{3892BDE8-CFCA-4699-A6B2-887E850DE39E}" type="parTrans" cxnId="{242D9CE7-9785-4133-B6A9-AABDD4A83CF9}">
      <dgm:prSet/>
      <dgm:spPr/>
      <dgm:t>
        <a:bodyPr/>
        <a:lstStyle/>
        <a:p>
          <a:endParaRPr lang="fr-FR"/>
        </a:p>
      </dgm:t>
    </dgm:pt>
    <dgm:pt modelId="{E0D48FAC-EF5B-45D2-993B-727F3F3A2088}" type="sibTrans" cxnId="{242D9CE7-9785-4133-B6A9-AABDD4A83CF9}">
      <dgm:prSet/>
      <dgm:spPr/>
      <dgm:t>
        <a:bodyPr/>
        <a:lstStyle/>
        <a:p>
          <a:endParaRPr lang="fr-FR"/>
        </a:p>
      </dgm:t>
    </dgm:pt>
    <dgm:pt modelId="{6493D2C2-CB3F-4D71-9DFB-E5F7438663A0}" type="pres">
      <dgm:prSet presAssocID="{48987499-2D52-416A-92A8-EE380F68075F}" presName="diagram" presStyleCnt="0">
        <dgm:presLayoutVars>
          <dgm:chPref val="1"/>
          <dgm:dir/>
          <dgm:animOne val="branch"/>
          <dgm:animLvl val="lvl"/>
          <dgm:resizeHandles/>
        </dgm:presLayoutVars>
      </dgm:prSet>
      <dgm:spPr/>
      <dgm:t>
        <a:bodyPr/>
        <a:lstStyle/>
        <a:p>
          <a:endParaRPr lang="fr-FR"/>
        </a:p>
      </dgm:t>
    </dgm:pt>
    <dgm:pt modelId="{C9E87B45-58A7-4D8B-952E-99845ED190F1}" type="pres">
      <dgm:prSet presAssocID="{0B964ACD-EDC7-4AC4-A0B6-A9C2B45FEA5C}" presName="root" presStyleCnt="0"/>
      <dgm:spPr/>
    </dgm:pt>
    <dgm:pt modelId="{777E0423-D0B7-46E7-9E66-40A4AC7B6A28}" type="pres">
      <dgm:prSet presAssocID="{0B964ACD-EDC7-4AC4-A0B6-A9C2B45FEA5C}" presName="rootComposite" presStyleCnt="0"/>
      <dgm:spPr/>
    </dgm:pt>
    <dgm:pt modelId="{710CD70D-18CD-4400-96BF-DCC0BF85D122}" type="pres">
      <dgm:prSet presAssocID="{0B964ACD-EDC7-4AC4-A0B6-A9C2B45FEA5C}" presName="rootText" presStyleLbl="node1" presStyleIdx="0" presStyleCnt="1" custScaleX="123077" custScaleY="170181"/>
      <dgm:spPr/>
      <dgm:t>
        <a:bodyPr/>
        <a:lstStyle/>
        <a:p>
          <a:endParaRPr lang="fr-FR"/>
        </a:p>
      </dgm:t>
    </dgm:pt>
    <dgm:pt modelId="{2E4F255D-EB30-41F5-B308-D9ABD85E96B5}" type="pres">
      <dgm:prSet presAssocID="{0B964ACD-EDC7-4AC4-A0B6-A9C2B45FEA5C}" presName="rootConnector" presStyleLbl="node1" presStyleIdx="0" presStyleCnt="1"/>
      <dgm:spPr/>
      <dgm:t>
        <a:bodyPr/>
        <a:lstStyle/>
        <a:p>
          <a:endParaRPr lang="fr-FR"/>
        </a:p>
      </dgm:t>
    </dgm:pt>
    <dgm:pt modelId="{5C27F3AF-5C6B-47CA-965D-CB14E76A0491}" type="pres">
      <dgm:prSet presAssocID="{0B964ACD-EDC7-4AC4-A0B6-A9C2B45FEA5C}" presName="childShape" presStyleCnt="0"/>
      <dgm:spPr/>
    </dgm:pt>
    <dgm:pt modelId="{D72C6132-B191-4002-A266-7B6D0D65AA4C}" type="pres">
      <dgm:prSet presAssocID="{9C6C913C-D962-48B8-8B9B-8803FF64AECA}" presName="Name13" presStyleLbl="parChTrans1D2" presStyleIdx="0" presStyleCnt="3"/>
      <dgm:spPr/>
      <dgm:t>
        <a:bodyPr/>
        <a:lstStyle/>
        <a:p>
          <a:endParaRPr lang="fr-FR"/>
        </a:p>
      </dgm:t>
    </dgm:pt>
    <dgm:pt modelId="{AE043721-B536-4C8B-9B91-173AF5E33424}" type="pres">
      <dgm:prSet presAssocID="{484E4927-BCDF-420C-B24B-D04EDF1C38B9}" presName="childText" presStyleLbl="bgAcc1" presStyleIdx="0" presStyleCnt="3" custScaleX="115882" custLinFactNeighborX="4669">
        <dgm:presLayoutVars>
          <dgm:bulletEnabled val="1"/>
        </dgm:presLayoutVars>
      </dgm:prSet>
      <dgm:spPr/>
      <dgm:t>
        <a:bodyPr/>
        <a:lstStyle/>
        <a:p>
          <a:endParaRPr lang="fr-FR"/>
        </a:p>
      </dgm:t>
    </dgm:pt>
    <dgm:pt modelId="{9E4B19D1-84DD-4DC9-824A-ACFDBDADA270}" type="pres">
      <dgm:prSet presAssocID="{00EFAFC0-DA97-42D4-81B6-47573FE910FD}" presName="Name13" presStyleLbl="parChTrans1D2" presStyleIdx="1" presStyleCnt="3"/>
      <dgm:spPr/>
      <dgm:t>
        <a:bodyPr/>
        <a:lstStyle/>
        <a:p>
          <a:endParaRPr lang="fr-FR"/>
        </a:p>
      </dgm:t>
    </dgm:pt>
    <dgm:pt modelId="{10A27609-B2AC-4FBF-95B0-6546AE981A75}" type="pres">
      <dgm:prSet presAssocID="{E0FB3C53-7C17-4CF3-871E-83862319B39D}" presName="childText" presStyleLbl="bgAcc1" presStyleIdx="1" presStyleCnt="3" custScaleX="119784" custScaleY="135394">
        <dgm:presLayoutVars>
          <dgm:bulletEnabled val="1"/>
        </dgm:presLayoutVars>
      </dgm:prSet>
      <dgm:spPr/>
      <dgm:t>
        <a:bodyPr/>
        <a:lstStyle/>
        <a:p>
          <a:endParaRPr lang="fr-FR"/>
        </a:p>
      </dgm:t>
    </dgm:pt>
    <dgm:pt modelId="{FC60AEDF-1982-4495-8641-E81BE63A82E1}" type="pres">
      <dgm:prSet presAssocID="{3892BDE8-CFCA-4699-A6B2-887E850DE39E}" presName="Name13" presStyleLbl="parChTrans1D2" presStyleIdx="2" presStyleCnt="3"/>
      <dgm:spPr/>
      <dgm:t>
        <a:bodyPr/>
        <a:lstStyle/>
        <a:p>
          <a:endParaRPr lang="fr-FR"/>
        </a:p>
      </dgm:t>
    </dgm:pt>
    <dgm:pt modelId="{176F1B4E-5AEF-456C-8CEF-68F57E862AE5}" type="pres">
      <dgm:prSet presAssocID="{807C6242-239A-424B-94B8-96ADC4B4BA42}" presName="childText" presStyleLbl="bgAcc1" presStyleIdx="2" presStyleCnt="3" custScaleX="123100" custLinFactNeighborX="2335">
        <dgm:presLayoutVars>
          <dgm:bulletEnabled val="1"/>
        </dgm:presLayoutVars>
      </dgm:prSet>
      <dgm:spPr/>
      <dgm:t>
        <a:bodyPr/>
        <a:lstStyle/>
        <a:p>
          <a:endParaRPr lang="fr-FR"/>
        </a:p>
      </dgm:t>
    </dgm:pt>
  </dgm:ptLst>
  <dgm:cxnLst>
    <dgm:cxn modelId="{74D1B047-1627-4739-831F-7A60A839BE86}" srcId="{0B964ACD-EDC7-4AC4-A0B6-A9C2B45FEA5C}" destId="{484E4927-BCDF-420C-B24B-D04EDF1C38B9}" srcOrd="0" destOrd="0" parTransId="{9C6C913C-D962-48B8-8B9B-8803FF64AECA}" sibTransId="{44F9EB51-67B5-46E7-B16D-75872AF6AD8E}"/>
    <dgm:cxn modelId="{600331F7-FD6E-4294-ABB0-F78572110B9D}" type="presOf" srcId="{484E4927-BCDF-420C-B24B-D04EDF1C38B9}" destId="{AE043721-B536-4C8B-9B91-173AF5E33424}" srcOrd="0" destOrd="0" presId="urn:microsoft.com/office/officeart/2005/8/layout/hierarchy3"/>
    <dgm:cxn modelId="{47CEEFB5-9CB0-4062-85BB-FC03BFE8C3E4}" type="presOf" srcId="{807C6242-239A-424B-94B8-96ADC4B4BA42}" destId="{176F1B4E-5AEF-456C-8CEF-68F57E862AE5}" srcOrd="0" destOrd="0" presId="urn:microsoft.com/office/officeart/2005/8/layout/hierarchy3"/>
    <dgm:cxn modelId="{82B7F683-544F-4F2B-9387-C406B7E7B086}" srcId="{0B964ACD-EDC7-4AC4-A0B6-A9C2B45FEA5C}" destId="{E0FB3C53-7C17-4CF3-871E-83862319B39D}" srcOrd="1" destOrd="0" parTransId="{00EFAFC0-DA97-42D4-81B6-47573FE910FD}" sibTransId="{B3742221-C472-4FC7-9677-70F671516DD1}"/>
    <dgm:cxn modelId="{AE0001E1-BE94-4BC2-91BF-D2184BEDD2DC}" type="presOf" srcId="{48987499-2D52-416A-92A8-EE380F68075F}" destId="{6493D2C2-CB3F-4D71-9DFB-E5F7438663A0}" srcOrd="0" destOrd="0" presId="urn:microsoft.com/office/officeart/2005/8/layout/hierarchy3"/>
    <dgm:cxn modelId="{922D2662-F47C-476A-B0F1-1107DE52F80A}" type="presOf" srcId="{3892BDE8-CFCA-4699-A6B2-887E850DE39E}" destId="{FC60AEDF-1982-4495-8641-E81BE63A82E1}" srcOrd="0" destOrd="0" presId="urn:microsoft.com/office/officeart/2005/8/layout/hierarchy3"/>
    <dgm:cxn modelId="{242D9CE7-9785-4133-B6A9-AABDD4A83CF9}" srcId="{0B964ACD-EDC7-4AC4-A0B6-A9C2B45FEA5C}" destId="{807C6242-239A-424B-94B8-96ADC4B4BA42}" srcOrd="2" destOrd="0" parTransId="{3892BDE8-CFCA-4699-A6B2-887E850DE39E}" sibTransId="{E0D48FAC-EF5B-45D2-993B-727F3F3A2088}"/>
    <dgm:cxn modelId="{69A58910-B9F7-4AE7-B1BC-1A739F293493}" type="presOf" srcId="{0B964ACD-EDC7-4AC4-A0B6-A9C2B45FEA5C}" destId="{2E4F255D-EB30-41F5-B308-D9ABD85E96B5}" srcOrd="1" destOrd="0" presId="urn:microsoft.com/office/officeart/2005/8/layout/hierarchy3"/>
    <dgm:cxn modelId="{83D50AB9-CAAF-416C-A8E0-D0F270A04F9A}" type="presOf" srcId="{0B964ACD-EDC7-4AC4-A0B6-A9C2B45FEA5C}" destId="{710CD70D-18CD-4400-96BF-DCC0BF85D122}" srcOrd="0" destOrd="0" presId="urn:microsoft.com/office/officeart/2005/8/layout/hierarchy3"/>
    <dgm:cxn modelId="{F31AB81A-E0DA-4FE0-B891-14773B2A161D}" type="presOf" srcId="{00EFAFC0-DA97-42D4-81B6-47573FE910FD}" destId="{9E4B19D1-84DD-4DC9-824A-ACFDBDADA270}" srcOrd="0" destOrd="0" presId="urn:microsoft.com/office/officeart/2005/8/layout/hierarchy3"/>
    <dgm:cxn modelId="{0DA55066-7359-45C2-87C0-73DFD99EBF68}" type="presOf" srcId="{9C6C913C-D962-48B8-8B9B-8803FF64AECA}" destId="{D72C6132-B191-4002-A266-7B6D0D65AA4C}" srcOrd="0" destOrd="0" presId="urn:microsoft.com/office/officeart/2005/8/layout/hierarchy3"/>
    <dgm:cxn modelId="{A95438EE-8007-4FEE-A8D6-D0B07A207636}" srcId="{48987499-2D52-416A-92A8-EE380F68075F}" destId="{0B964ACD-EDC7-4AC4-A0B6-A9C2B45FEA5C}" srcOrd="0" destOrd="0" parTransId="{2066E4CD-88A5-47A2-8A8E-D2C63628D122}" sibTransId="{E92802E0-C198-4CBF-B348-4FC2ECB543C2}"/>
    <dgm:cxn modelId="{0C588B63-E0B9-4723-BC3B-08D271F93A13}" type="presOf" srcId="{E0FB3C53-7C17-4CF3-871E-83862319B39D}" destId="{10A27609-B2AC-4FBF-95B0-6546AE981A75}" srcOrd="0" destOrd="0" presId="urn:microsoft.com/office/officeart/2005/8/layout/hierarchy3"/>
    <dgm:cxn modelId="{3633996F-3F5C-4CCD-9698-3ED7347B6D08}" type="presParOf" srcId="{6493D2C2-CB3F-4D71-9DFB-E5F7438663A0}" destId="{C9E87B45-58A7-4D8B-952E-99845ED190F1}" srcOrd="0" destOrd="0" presId="urn:microsoft.com/office/officeart/2005/8/layout/hierarchy3"/>
    <dgm:cxn modelId="{4D5368A2-2FBB-4A84-932C-B46049A333A3}" type="presParOf" srcId="{C9E87B45-58A7-4D8B-952E-99845ED190F1}" destId="{777E0423-D0B7-46E7-9E66-40A4AC7B6A28}" srcOrd="0" destOrd="0" presId="urn:microsoft.com/office/officeart/2005/8/layout/hierarchy3"/>
    <dgm:cxn modelId="{6A33D0C5-BEC6-437C-8772-842ECCEC7FA5}" type="presParOf" srcId="{777E0423-D0B7-46E7-9E66-40A4AC7B6A28}" destId="{710CD70D-18CD-4400-96BF-DCC0BF85D122}" srcOrd="0" destOrd="0" presId="urn:microsoft.com/office/officeart/2005/8/layout/hierarchy3"/>
    <dgm:cxn modelId="{0F7D7430-C04A-4E70-BDD2-46794B2880BB}" type="presParOf" srcId="{777E0423-D0B7-46E7-9E66-40A4AC7B6A28}" destId="{2E4F255D-EB30-41F5-B308-D9ABD85E96B5}" srcOrd="1" destOrd="0" presId="urn:microsoft.com/office/officeart/2005/8/layout/hierarchy3"/>
    <dgm:cxn modelId="{A26254EF-D00C-45C8-9729-F8F727ADD1FD}" type="presParOf" srcId="{C9E87B45-58A7-4D8B-952E-99845ED190F1}" destId="{5C27F3AF-5C6B-47CA-965D-CB14E76A0491}" srcOrd="1" destOrd="0" presId="urn:microsoft.com/office/officeart/2005/8/layout/hierarchy3"/>
    <dgm:cxn modelId="{1AE61319-FAAD-4309-8C22-E5E6C6C894CC}" type="presParOf" srcId="{5C27F3AF-5C6B-47CA-965D-CB14E76A0491}" destId="{D72C6132-B191-4002-A266-7B6D0D65AA4C}" srcOrd="0" destOrd="0" presId="urn:microsoft.com/office/officeart/2005/8/layout/hierarchy3"/>
    <dgm:cxn modelId="{AE71F311-4B4C-4D1A-8270-15E1F7AFF8D3}" type="presParOf" srcId="{5C27F3AF-5C6B-47CA-965D-CB14E76A0491}" destId="{AE043721-B536-4C8B-9B91-173AF5E33424}" srcOrd="1" destOrd="0" presId="urn:microsoft.com/office/officeart/2005/8/layout/hierarchy3"/>
    <dgm:cxn modelId="{5040E532-CD50-44AF-B6F4-E91D3EACA6BF}" type="presParOf" srcId="{5C27F3AF-5C6B-47CA-965D-CB14E76A0491}" destId="{9E4B19D1-84DD-4DC9-824A-ACFDBDADA270}" srcOrd="2" destOrd="0" presId="urn:microsoft.com/office/officeart/2005/8/layout/hierarchy3"/>
    <dgm:cxn modelId="{4F2FFC4D-9FA9-409A-B4C7-AE91D812540C}" type="presParOf" srcId="{5C27F3AF-5C6B-47CA-965D-CB14E76A0491}" destId="{10A27609-B2AC-4FBF-95B0-6546AE981A75}" srcOrd="3" destOrd="0" presId="urn:microsoft.com/office/officeart/2005/8/layout/hierarchy3"/>
    <dgm:cxn modelId="{0174D2BF-4855-44DC-93BD-E2502939F37D}" type="presParOf" srcId="{5C27F3AF-5C6B-47CA-965D-CB14E76A0491}" destId="{FC60AEDF-1982-4495-8641-E81BE63A82E1}" srcOrd="4" destOrd="0" presId="urn:microsoft.com/office/officeart/2005/8/layout/hierarchy3"/>
    <dgm:cxn modelId="{1A7B7E72-D1EB-4110-9A00-0A01B8B0AFC3}" type="presParOf" srcId="{5C27F3AF-5C6B-47CA-965D-CB14E76A0491}" destId="{176F1B4E-5AEF-456C-8CEF-68F57E862AE5}" srcOrd="5" destOrd="0" presId="urn:microsoft.com/office/officeart/2005/8/layout/hierarchy3"/>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0CD70D-18CD-4400-96BF-DCC0BF85D122}">
      <dsp:nvSpPr>
        <dsp:cNvPr id="0" name=""/>
        <dsp:cNvSpPr/>
      </dsp:nvSpPr>
      <dsp:spPr>
        <a:xfrm>
          <a:off x="0" y="0"/>
          <a:ext cx="1737691" cy="11059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fr-FR" sz="1700" kern="1200" dirty="0" smtClean="0"/>
            <a:t>EUPI SG</a:t>
          </a:r>
        </a:p>
        <a:p>
          <a:pPr lvl="0" algn="ctr" defTabSz="755650">
            <a:lnSpc>
              <a:spcPct val="90000"/>
            </a:lnSpc>
            <a:spcBef>
              <a:spcPct val="0"/>
            </a:spcBef>
            <a:spcAft>
              <a:spcPct val="35000"/>
            </a:spcAft>
          </a:pPr>
          <a:r>
            <a:rPr lang="fr-FR" sz="1500" kern="1200" dirty="0" smtClean="0"/>
            <a:t>40 k€ / </a:t>
          </a:r>
          <a:br>
            <a:rPr lang="fr-FR" sz="1500" kern="1200" dirty="0" smtClean="0"/>
          </a:br>
          <a:r>
            <a:rPr lang="fr-FR" sz="1500" kern="1200" dirty="0" smtClean="0"/>
            <a:t>66 k€ (F) + 30k€ (I)</a:t>
          </a:r>
        </a:p>
      </dsp:txBody>
      <dsp:txXfrm>
        <a:off x="0" y="0"/>
        <a:ext cx="1737691" cy="1105983"/>
      </dsp:txXfrm>
    </dsp:sp>
    <dsp:sp modelId="{D72C6132-B191-4002-A266-7B6D0D65AA4C}">
      <dsp:nvSpPr>
        <dsp:cNvPr id="0" name=""/>
        <dsp:cNvSpPr/>
      </dsp:nvSpPr>
      <dsp:spPr>
        <a:xfrm>
          <a:off x="173769" y="1105983"/>
          <a:ext cx="174934" cy="600832"/>
        </a:xfrm>
        <a:custGeom>
          <a:avLst/>
          <a:gdLst/>
          <a:ahLst/>
          <a:cxnLst/>
          <a:rect l="0" t="0" r="0" b="0"/>
          <a:pathLst>
            <a:path>
              <a:moveTo>
                <a:pt x="0" y="0"/>
              </a:moveTo>
              <a:lnTo>
                <a:pt x="0" y="600832"/>
              </a:lnTo>
              <a:lnTo>
                <a:pt x="174934" y="6008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043721-B536-4C8B-9B91-173AF5E33424}">
      <dsp:nvSpPr>
        <dsp:cNvPr id="0" name=""/>
        <dsp:cNvSpPr/>
      </dsp:nvSpPr>
      <dsp:spPr>
        <a:xfrm>
          <a:off x="348704" y="1190563"/>
          <a:ext cx="1326618" cy="1032505"/>
        </a:xfrm>
        <a:prstGeom prst="roundRect">
          <a:avLst>
            <a:gd name="adj" fmla="val 10000"/>
          </a:avLst>
        </a:prstGeom>
        <a:solidFill>
          <a:schemeClr val="tx2">
            <a:lumMod val="60000"/>
            <a:lumOff val="40000"/>
            <a:alpha val="46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Masse salariale dépassement  maquette et PRP </a:t>
          </a:r>
          <a:r>
            <a:rPr lang="fr-FR" sz="1200" b="0" kern="1200" dirty="0" smtClean="0">
              <a:solidFill>
                <a:srgbClr val="FF0000"/>
              </a:solidFill>
            </a:rPr>
            <a:t> </a:t>
          </a:r>
          <a:r>
            <a:rPr lang="fr-FR" sz="1200" b="0" kern="1200" dirty="0" smtClean="0">
              <a:solidFill>
                <a:schemeClr val="tx1"/>
              </a:solidFill>
            </a:rPr>
            <a:t>17 228 €</a:t>
          </a:r>
        </a:p>
      </dsp:txBody>
      <dsp:txXfrm>
        <a:off x="348704" y="1190563"/>
        <a:ext cx="1326618" cy="1032505"/>
      </dsp:txXfrm>
    </dsp:sp>
    <dsp:sp modelId="{9E4B19D1-84DD-4DC9-824A-ACFDBDADA270}">
      <dsp:nvSpPr>
        <dsp:cNvPr id="0" name=""/>
        <dsp:cNvSpPr/>
      </dsp:nvSpPr>
      <dsp:spPr>
        <a:xfrm>
          <a:off x="173769" y="1105983"/>
          <a:ext cx="174934" cy="1441750"/>
        </a:xfrm>
        <a:custGeom>
          <a:avLst/>
          <a:gdLst/>
          <a:ahLst/>
          <a:cxnLst/>
          <a:rect l="0" t="0" r="0" b="0"/>
          <a:pathLst>
            <a:path>
              <a:moveTo>
                <a:pt x="0" y="0"/>
              </a:moveTo>
              <a:lnTo>
                <a:pt x="0" y="1441750"/>
              </a:lnTo>
              <a:lnTo>
                <a:pt x="174934" y="14417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A27609-B2AC-4FBF-95B0-6546AE981A75}">
      <dsp:nvSpPr>
        <dsp:cNvPr id="0" name=""/>
        <dsp:cNvSpPr/>
      </dsp:nvSpPr>
      <dsp:spPr>
        <a:xfrm>
          <a:off x="348704" y="2302190"/>
          <a:ext cx="1326618" cy="49108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Bibliothèque</a:t>
          </a:r>
        </a:p>
        <a:p>
          <a:pPr lvl="0" algn="ctr" defTabSz="533400">
            <a:lnSpc>
              <a:spcPct val="90000"/>
            </a:lnSpc>
            <a:spcBef>
              <a:spcPct val="0"/>
            </a:spcBef>
            <a:spcAft>
              <a:spcPct val="35000"/>
            </a:spcAft>
          </a:pPr>
          <a:r>
            <a:rPr lang="fr-FR" sz="1200" kern="1200" dirty="0" smtClean="0">
              <a:solidFill>
                <a:schemeClr val="tx1"/>
              </a:solidFill>
            </a:rPr>
            <a:t>1 000 € / 4 000 €</a:t>
          </a:r>
        </a:p>
      </dsp:txBody>
      <dsp:txXfrm>
        <a:off x="348704" y="2302190"/>
        <a:ext cx="1326618" cy="491087"/>
      </dsp:txXfrm>
    </dsp:sp>
    <dsp:sp modelId="{EE87572D-CB2E-476E-AD42-B326A74B42B9}">
      <dsp:nvSpPr>
        <dsp:cNvPr id="0" name=""/>
        <dsp:cNvSpPr/>
      </dsp:nvSpPr>
      <dsp:spPr>
        <a:xfrm>
          <a:off x="173769" y="1105983"/>
          <a:ext cx="174934" cy="1995020"/>
        </a:xfrm>
        <a:custGeom>
          <a:avLst/>
          <a:gdLst/>
          <a:ahLst/>
          <a:cxnLst/>
          <a:rect l="0" t="0" r="0" b="0"/>
          <a:pathLst>
            <a:path>
              <a:moveTo>
                <a:pt x="0" y="0"/>
              </a:moveTo>
              <a:lnTo>
                <a:pt x="0" y="1995020"/>
              </a:lnTo>
              <a:lnTo>
                <a:pt x="174934" y="19950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AE6BA7-1611-44D2-993D-33CB38256C07}">
      <dsp:nvSpPr>
        <dsp:cNvPr id="0" name=""/>
        <dsp:cNvSpPr/>
      </dsp:nvSpPr>
      <dsp:spPr>
        <a:xfrm>
          <a:off x="348704" y="2872398"/>
          <a:ext cx="1326618" cy="4572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Atelier </a:t>
          </a:r>
          <a:br>
            <a:rPr lang="fr-FR" sz="1200" kern="1200" dirty="0" smtClean="0"/>
          </a:br>
          <a:r>
            <a:rPr lang="fr-FR" sz="1200" kern="1200" dirty="0" smtClean="0"/>
            <a:t>  1 633 € / 5 000 €</a:t>
          </a:r>
        </a:p>
      </dsp:txBody>
      <dsp:txXfrm>
        <a:off x="348704" y="2872398"/>
        <a:ext cx="1326618" cy="457211"/>
      </dsp:txXfrm>
    </dsp:sp>
    <dsp:sp modelId="{2EA46829-4CC7-43FC-827A-116A4BC39C9A}">
      <dsp:nvSpPr>
        <dsp:cNvPr id="0" name=""/>
        <dsp:cNvSpPr/>
      </dsp:nvSpPr>
      <dsp:spPr>
        <a:xfrm>
          <a:off x="173769" y="1105983"/>
          <a:ext cx="197787" cy="2570413"/>
        </a:xfrm>
        <a:custGeom>
          <a:avLst/>
          <a:gdLst/>
          <a:ahLst/>
          <a:cxnLst/>
          <a:rect l="0" t="0" r="0" b="0"/>
          <a:pathLst>
            <a:path>
              <a:moveTo>
                <a:pt x="0" y="0"/>
              </a:moveTo>
              <a:lnTo>
                <a:pt x="0" y="2570413"/>
              </a:lnTo>
              <a:lnTo>
                <a:pt x="197787" y="25704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D4E4FE-CD15-41F9-919A-7394895A1F89}">
      <dsp:nvSpPr>
        <dsp:cNvPr id="0" name=""/>
        <dsp:cNvSpPr/>
      </dsp:nvSpPr>
      <dsp:spPr>
        <a:xfrm>
          <a:off x="371556" y="3416348"/>
          <a:ext cx="1326618" cy="5200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Administration</a:t>
          </a:r>
          <a:br>
            <a:rPr lang="fr-FR" sz="1200" kern="1200" dirty="0" smtClean="0"/>
          </a:br>
          <a:r>
            <a:rPr lang="fr-FR" sz="1200" kern="1200" dirty="0" smtClean="0"/>
            <a:t>7 500 € / 5 000 €</a:t>
          </a:r>
        </a:p>
      </dsp:txBody>
      <dsp:txXfrm>
        <a:off x="371556" y="3416348"/>
        <a:ext cx="1326618" cy="520096"/>
      </dsp:txXfrm>
    </dsp:sp>
    <dsp:sp modelId="{73621EDE-5E76-4BDF-B40A-78E7F7134E1A}">
      <dsp:nvSpPr>
        <dsp:cNvPr id="0" name=""/>
        <dsp:cNvSpPr/>
      </dsp:nvSpPr>
      <dsp:spPr>
        <a:xfrm>
          <a:off x="173769" y="1105983"/>
          <a:ext cx="174934" cy="3143877"/>
        </a:xfrm>
        <a:custGeom>
          <a:avLst/>
          <a:gdLst/>
          <a:ahLst/>
          <a:cxnLst/>
          <a:rect l="0" t="0" r="0" b="0"/>
          <a:pathLst>
            <a:path>
              <a:moveTo>
                <a:pt x="0" y="0"/>
              </a:moveTo>
              <a:lnTo>
                <a:pt x="0" y="3143877"/>
              </a:lnTo>
              <a:lnTo>
                <a:pt x="174934" y="31438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9641DB-57CE-4F1E-8E3E-D6DB91AC6627}">
      <dsp:nvSpPr>
        <dsp:cNvPr id="0" name=""/>
        <dsp:cNvSpPr/>
      </dsp:nvSpPr>
      <dsp:spPr>
        <a:xfrm>
          <a:off x="348704" y="4007948"/>
          <a:ext cx="1326618" cy="48382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Mobilier</a:t>
          </a:r>
          <a:br>
            <a:rPr lang="fr-FR" sz="1200" kern="1200" dirty="0" smtClean="0"/>
          </a:br>
          <a:r>
            <a:rPr lang="fr-FR" sz="1200" kern="1200" dirty="0" smtClean="0"/>
            <a:t>0 € / 30 000 €</a:t>
          </a:r>
        </a:p>
      </dsp:txBody>
      <dsp:txXfrm>
        <a:off x="348704" y="4007948"/>
        <a:ext cx="1326618" cy="483824"/>
      </dsp:txXfrm>
    </dsp:sp>
    <dsp:sp modelId="{F9B5538D-337F-487B-AEF7-90C09A2ED6DA}">
      <dsp:nvSpPr>
        <dsp:cNvPr id="0" name=""/>
        <dsp:cNvSpPr/>
      </dsp:nvSpPr>
      <dsp:spPr>
        <a:xfrm>
          <a:off x="173769" y="1105983"/>
          <a:ext cx="174934" cy="3813282"/>
        </a:xfrm>
        <a:custGeom>
          <a:avLst/>
          <a:gdLst/>
          <a:ahLst/>
          <a:cxnLst/>
          <a:rect l="0" t="0" r="0" b="0"/>
          <a:pathLst>
            <a:path>
              <a:moveTo>
                <a:pt x="0" y="0"/>
              </a:moveTo>
              <a:lnTo>
                <a:pt x="0" y="3813282"/>
              </a:lnTo>
              <a:lnTo>
                <a:pt x="174934" y="3813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58A0DC-B68F-43D3-A487-0D46A040E2FA}">
      <dsp:nvSpPr>
        <dsp:cNvPr id="0" name=""/>
        <dsp:cNvSpPr/>
      </dsp:nvSpPr>
      <dsp:spPr>
        <a:xfrm>
          <a:off x="348704" y="4570894"/>
          <a:ext cx="1326618" cy="6967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Com, direction, </a:t>
          </a:r>
          <a:r>
            <a:rPr lang="fr-FR" sz="1200" kern="1200" dirty="0" err="1" smtClean="0"/>
            <a:t>Sci</a:t>
          </a:r>
          <a:r>
            <a:rPr lang="fr-FR" sz="1200" kern="1200" dirty="0" smtClean="0"/>
            <a:t>….</a:t>
          </a:r>
        </a:p>
        <a:p>
          <a:pPr lvl="0" algn="ctr" defTabSz="533400">
            <a:lnSpc>
              <a:spcPct val="90000"/>
            </a:lnSpc>
            <a:spcBef>
              <a:spcPct val="0"/>
            </a:spcBef>
            <a:spcAft>
              <a:spcPct val="35000"/>
            </a:spcAft>
          </a:pPr>
          <a:r>
            <a:rPr lang="fr-FR" sz="1200" kern="1200" dirty="0" smtClean="0"/>
            <a:t>4 300 € / 31 150 € </a:t>
          </a:r>
        </a:p>
      </dsp:txBody>
      <dsp:txXfrm>
        <a:off x="348704" y="4570894"/>
        <a:ext cx="1326618" cy="69674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0CD70D-18CD-4400-96BF-DCC0BF85D122}">
      <dsp:nvSpPr>
        <dsp:cNvPr id="0" name=""/>
        <dsp:cNvSpPr/>
      </dsp:nvSpPr>
      <dsp:spPr>
        <a:xfrm>
          <a:off x="1315" y="0"/>
          <a:ext cx="1855932" cy="118630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fr-FR" sz="1500" kern="1200" dirty="0" smtClean="0"/>
            <a:t>EUPI Pédagogie</a:t>
          </a:r>
        </a:p>
        <a:p>
          <a:pPr lvl="0" algn="ctr" defTabSz="666750">
            <a:lnSpc>
              <a:spcPct val="90000"/>
            </a:lnSpc>
            <a:spcBef>
              <a:spcPct val="0"/>
            </a:spcBef>
            <a:spcAft>
              <a:spcPct val="35000"/>
            </a:spcAft>
          </a:pPr>
          <a:r>
            <a:rPr lang="fr-FR" sz="1500" kern="1200" dirty="0" err="1" smtClean="0"/>
            <a:t>Fct</a:t>
          </a:r>
          <a:r>
            <a:rPr lang="fr-FR" sz="1500" kern="1200" dirty="0" smtClean="0"/>
            <a:t> + </a:t>
          </a:r>
          <a:r>
            <a:rPr lang="fr-FR" sz="1500" kern="1200" dirty="0" err="1" smtClean="0"/>
            <a:t>invest</a:t>
          </a:r>
          <a:endParaRPr lang="fr-FR" sz="1500" kern="1200" dirty="0" smtClean="0"/>
        </a:p>
        <a:p>
          <a:pPr lvl="0" algn="ctr" defTabSz="666750">
            <a:lnSpc>
              <a:spcPct val="90000"/>
            </a:lnSpc>
            <a:spcBef>
              <a:spcPct val="0"/>
            </a:spcBef>
            <a:spcAft>
              <a:spcPct val="35000"/>
            </a:spcAft>
          </a:pPr>
          <a:r>
            <a:rPr lang="fr-FR" sz="1500" kern="1200" dirty="0" smtClean="0"/>
            <a:t>25 k€ / </a:t>
          </a:r>
          <a:br>
            <a:rPr lang="fr-FR" sz="1500" kern="1200" dirty="0" smtClean="0"/>
          </a:br>
          <a:r>
            <a:rPr lang="fr-FR" sz="1500" kern="1200" dirty="0" smtClean="0"/>
            <a:t>30 k€ (F) + 66 k€ (I) </a:t>
          </a:r>
        </a:p>
      </dsp:txBody>
      <dsp:txXfrm>
        <a:off x="1315" y="0"/>
        <a:ext cx="1855932" cy="1186302"/>
      </dsp:txXfrm>
    </dsp:sp>
    <dsp:sp modelId="{9E4B19D1-84DD-4DC9-824A-ACFDBDADA270}">
      <dsp:nvSpPr>
        <dsp:cNvPr id="0" name=""/>
        <dsp:cNvSpPr/>
      </dsp:nvSpPr>
      <dsp:spPr>
        <a:xfrm>
          <a:off x="186908" y="1186302"/>
          <a:ext cx="174893" cy="1065986"/>
        </a:xfrm>
        <a:custGeom>
          <a:avLst/>
          <a:gdLst/>
          <a:ahLst/>
          <a:cxnLst/>
          <a:rect l="0" t="0" r="0" b="0"/>
          <a:pathLst>
            <a:path>
              <a:moveTo>
                <a:pt x="0" y="0"/>
              </a:moveTo>
              <a:lnTo>
                <a:pt x="0" y="1065986"/>
              </a:lnTo>
              <a:lnTo>
                <a:pt x="174893" y="106598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A27609-B2AC-4FBF-95B0-6546AE981A75}">
      <dsp:nvSpPr>
        <dsp:cNvPr id="0" name=""/>
        <dsp:cNvSpPr/>
      </dsp:nvSpPr>
      <dsp:spPr>
        <a:xfrm>
          <a:off x="361801" y="1831052"/>
          <a:ext cx="1347955" cy="84247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err="1" smtClean="0"/>
            <a:t>Fct</a:t>
          </a:r>
          <a:r>
            <a:rPr lang="fr-FR" sz="1200" kern="1200" dirty="0" smtClean="0"/>
            <a:t> salles de TP + Investissement salles TP</a:t>
          </a:r>
        </a:p>
        <a:p>
          <a:pPr lvl="0" algn="ctr" defTabSz="533400">
            <a:lnSpc>
              <a:spcPct val="90000"/>
            </a:lnSpc>
            <a:spcBef>
              <a:spcPct val="0"/>
            </a:spcBef>
            <a:spcAft>
              <a:spcPct val="35000"/>
            </a:spcAft>
          </a:pPr>
          <a:r>
            <a:rPr lang="fr-FR" sz="1200" kern="1200" dirty="0" smtClean="0"/>
            <a:t>25 190 € </a:t>
          </a:r>
          <a:r>
            <a:rPr lang="fr-FR" sz="1200" kern="1200" smtClean="0"/>
            <a:t>/ 96 </a:t>
          </a:r>
          <a:r>
            <a:rPr lang="fr-FR" sz="1200" kern="1200" dirty="0" smtClean="0"/>
            <a:t>000€</a:t>
          </a:r>
        </a:p>
      </dsp:txBody>
      <dsp:txXfrm>
        <a:off x="361801" y="1831052"/>
        <a:ext cx="1347955" cy="84247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0CD70D-18CD-4400-96BF-DCC0BF85D122}">
      <dsp:nvSpPr>
        <dsp:cNvPr id="0" name=""/>
        <dsp:cNvSpPr/>
      </dsp:nvSpPr>
      <dsp:spPr>
        <a:xfrm>
          <a:off x="16946" y="1510"/>
          <a:ext cx="1800003" cy="119938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fr-FR" sz="1500" kern="1200" dirty="0" smtClean="0"/>
            <a:t>Département Physique</a:t>
          </a:r>
        </a:p>
        <a:p>
          <a:pPr lvl="0" algn="ctr" defTabSz="666750">
            <a:lnSpc>
              <a:spcPct val="90000"/>
            </a:lnSpc>
            <a:spcBef>
              <a:spcPct val="0"/>
            </a:spcBef>
            <a:spcAft>
              <a:spcPct val="35000"/>
            </a:spcAft>
          </a:pPr>
          <a:r>
            <a:rPr lang="fr-FR" sz="1500" kern="1200" dirty="0" smtClean="0"/>
            <a:t>3 150  € / 13 k€ (F)</a:t>
          </a:r>
          <a:endParaRPr lang="fr-FR" sz="1500" kern="1200" dirty="0"/>
        </a:p>
      </dsp:txBody>
      <dsp:txXfrm>
        <a:off x="16946" y="1510"/>
        <a:ext cx="1800003" cy="1199388"/>
      </dsp:txXfrm>
    </dsp:sp>
    <dsp:sp modelId="{D72C6132-B191-4002-A266-7B6D0D65AA4C}">
      <dsp:nvSpPr>
        <dsp:cNvPr id="0" name=""/>
        <dsp:cNvSpPr/>
      </dsp:nvSpPr>
      <dsp:spPr>
        <a:xfrm>
          <a:off x="196946" y="1200898"/>
          <a:ext cx="180000" cy="509738"/>
        </a:xfrm>
        <a:custGeom>
          <a:avLst/>
          <a:gdLst/>
          <a:ahLst/>
          <a:cxnLst/>
          <a:rect l="0" t="0" r="0" b="0"/>
          <a:pathLst>
            <a:path>
              <a:moveTo>
                <a:pt x="0" y="0"/>
              </a:moveTo>
              <a:lnTo>
                <a:pt x="0" y="509738"/>
              </a:lnTo>
              <a:lnTo>
                <a:pt x="180000" y="509738"/>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043721-B536-4C8B-9B91-173AF5E33424}">
      <dsp:nvSpPr>
        <dsp:cNvPr id="0" name=""/>
        <dsp:cNvSpPr/>
      </dsp:nvSpPr>
      <dsp:spPr>
        <a:xfrm>
          <a:off x="376946" y="1370811"/>
          <a:ext cx="1331998" cy="6796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Missions dont IE</a:t>
          </a:r>
        </a:p>
        <a:p>
          <a:pPr lvl="0" algn="ctr" defTabSz="533400">
            <a:lnSpc>
              <a:spcPct val="90000"/>
            </a:lnSpc>
            <a:spcBef>
              <a:spcPct val="0"/>
            </a:spcBef>
            <a:spcAft>
              <a:spcPct val="35000"/>
            </a:spcAft>
          </a:pPr>
          <a:r>
            <a:rPr lang="fr-FR" sz="1200" kern="1200" dirty="0" smtClean="0"/>
            <a:t>0 € / 3 000 €</a:t>
          </a:r>
        </a:p>
      </dsp:txBody>
      <dsp:txXfrm>
        <a:off x="376946" y="1370811"/>
        <a:ext cx="1331998" cy="679651"/>
      </dsp:txXfrm>
    </dsp:sp>
    <dsp:sp modelId="{9E4B19D1-84DD-4DC9-824A-ACFDBDADA270}">
      <dsp:nvSpPr>
        <dsp:cNvPr id="0" name=""/>
        <dsp:cNvSpPr/>
      </dsp:nvSpPr>
      <dsp:spPr>
        <a:xfrm>
          <a:off x="196946" y="1200898"/>
          <a:ext cx="180000" cy="1571983"/>
        </a:xfrm>
        <a:custGeom>
          <a:avLst/>
          <a:gdLst/>
          <a:ahLst/>
          <a:cxnLst/>
          <a:rect l="0" t="0" r="0" b="0"/>
          <a:pathLst>
            <a:path>
              <a:moveTo>
                <a:pt x="0" y="0"/>
              </a:moveTo>
              <a:lnTo>
                <a:pt x="0" y="1571983"/>
              </a:lnTo>
              <a:lnTo>
                <a:pt x="180000" y="1571983"/>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A27609-B2AC-4FBF-95B0-6546AE981A75}">
      <dsp:nvSpPr>
        <dsp:cNvPr id="0" name=""/>
        <dsp:cNvSpPr/>
      </dsp:nvSpPr>
      <dsp:spPr>
        <a:xfrm>
          <a:off x="376946" y="2220376"/>
          <a:ext cx="1331998" cy="110501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Fonctionnement TP Spécifiques –Projets</a:t>
          </a:r>
        </a:p>
        <a:p>
          <a:pPr lvl="0" algn="ctr" defTabSz="533400">
            <a:lnSpc>
              <a:spcPct val="90000"/>
            </a:lnSpc>
            <a:spcBef>
              <a:spcPct val="0"/>
            </a:spcBef>
            <a:spcAft>
              <a:spcPct val="35000"/>
            </a:spcAft>
          </a:pPr>
          <a:r>
            <a:rPr lang="fr-FR" sz="1200" kern="1200" dirty="0" smtClean="0"/>
            <a:t>3 150 € / 8 500 €</a:t>
          </a:r>
        </a:p>
      </dsp:txBody>
      <dsp:txXfrm>
        <a:off x="376946" y="2220376"/>
        <a:ext cx="1331998" cy="1105012"/>
      </dsp:txXfrm>
    </dsp:sp>
    <dsp:sp modelId="{FC60AEDF-1982-4495-8641-E81BE63A82E1}">
      <dsp:nvSpPr>
        <dsp:cNvPr id="0" name=""/>
        <dsp:cNvSpPr/>
      </dsp:nvSpPr>
      <dsp:spPr>
        <a:xfrm>
          <a:off x="196946" y="1200898"/>
          <a:ext cx="180000" cy="2634228"/>
        </a:xfrm>
        <a:custGeom>
          <a:avLst/>
          <a:gdLst/>
          <a:ahLst/>
          <a:cxnLst/>
          <a:rect l="0" t="0" r="0" b="0"/>
          <a:pathLst>
            <a:path>
              <a:moveTo>
                <a:pt x="0" y="0"/>
              </a:moveTo>
              <a:lnTo>
                <a:pt x="0" y="2634228"/>
              </a:lnTo>
              <a:lnTo>
                <a:pt x="180000" y="2634228"/>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6F1B4E-5AEF-456C-8CEF-68F57E862AE5}">
      <dsp:nvSpPr>
        <dsp:cNvPr id="0" name=""/>
        <dsp:cNvSpPr/>
      </dsp:nvSpPr>
      <dsp:spPr>
        <a:xfrm>
          <a:off x="376946" y="3495301"/>
          <a:ext cx="1331998" cy="679651"/>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Communication</a:t>
          </a:r>
        </a:p>
        <a:p>
          <a:pPr lvl="0" algn="ctr" defTabSz="533400">
            <a:lnSpc>
              <a:spcPct val="90000"/>
            </a:lnSpc>
            <a:spcBef>
              <a:spcPct val="0"/>
            </a:spcBef>
            <a:spcAft>
              <a:spcPct val="35000"/>
            </a:spcAft>
          </a:pPr>
          <a:r>
            <a:rPr lang="fr-FR" sz="1200" kern="1200" dirty="0" smtClean="0"/>
            <a:t>0 € / 1 500 €</a:t>
          </a:r>
        </a:p>
      </dsp:txBody>
      <dsp:txXfrm>
        <a:off x="376946" y="3495301"/>
        <a:ext cx="1331998" cy="67965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0CD70D-18CD-4400-96BF-DCC0BF85D122}">
      <dsp:nvSpPr>
        <dsp:cNvPr id="0" name=""/>
        <dsp:cNvSpPr/>
      </dsp:nvSpPr>
      <dsp:spPr>
        <a:xfrm>
          <a:off x="914" y="39282"/>
          <a:ext cx="1737440" cy="120119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fr-FR" sz="1500" kern="1200" dirty="0" smtClean="0"/>
            <a:t>Département STI</a:t>
          </a:r>
        </a:p>
        <a:p>
          <a:pPr lvl="0" algn="ctr" defTabSz="666750">
            <a:lnSpc>
              <a:spcPct val="90000"/>
            </a:lnSpc>
            <a:spcBef>
              <a:spcPct val="0"/>
            </a:spcBef>
            <a:spcAft>
              <a:spcPct val="35000"/>
            </a:spcAft>
          </a:pPr>
          <a:r>
            <a:rPr lang="fr-FR" sz="1500" kern="1200" dirty="0" smtClean="0"/>
            <a:t>25 750 € /</a:t>
          </a:r>
          <a:br>
            <a:rPr lang="fr-FR" sz="1500" kern="1200" dirty="0" smtClean="0"/>
          </a:br>
          <a:r>
            <a:rPr lang="fr-FR" sz="1500" kern="1200" dirty="0" smtClean="0"/>
            <a:t> 56 500 € (F)</a:t>
          </a:r>
          <a:endParaRPr lang="fr-FR" sz="1500" kern="1200" dirty="0"/>
        </a:p>
      </dsp:txBody>
      <dsp:txXfrm>
        <a:off x="914" y="39282"/>
        <a:ext cx="1737440" cy="1201196"/>
      </dsp:txXfrm>
    </dsp:sp>
    <dsp:sp modelId="{D72C6132-B191-4002-A266-7B6D0D65AA4C}">
      <dsp:nvSpPr>
        <dsp:cNvPr id="0" name=""/>
        <dsp:cNvSpPr/>
      </dsp:nvSpPr>
      <dsp:spPr>
        <a:xfrm>
          <a:off x="174659" y="1240478"/>
          <a:ext cx="226472" cy="529376"/>
        </a:xfrm>
        <a:custGeom>
          <a:avLst/>
          <a:gdLst/>
          <a:ahLst/>
          <a:cxnLst/>
          <a:rect l="0" t="0" r="0" b="0"/>
          <a:pathLst>
            <a:path>
              <a:moveTo>
                <a:pt x="0" y="0"/>
              </a:moveTo>
              <a:lnTo>
                <a:pt x="0" y="529376"/>
              </a:lnTo>
              <a:lnTo>
                <a:pt x="226472" y="529376"/>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043721-B536-4C8B-9B91-173AF5E33424}">
      <dsp:nvSpPr>
        <dsp:cNvPr id="0" name=""/>
        <dsp:cNvSpPr/>
      </dsp:nvSpPr>
      <dsp:spPr>
        <a:xfrm>
          <a:off x="401131" y="1416937"/>
          <a:ext cx="1308696" cy="705834"/>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Missions dont IE</a:t>
          </a:r>
        </a:p>
        <a:p>
          <a:pPr lvl="0" algn="ctr" defTabSz="533400">
            <a:lnSpc>
              <a:spcPct val="90000"/>
            </a:lnSpc>
            <a:spcBef>
              <a:spcPct val="0"/>
            </a:spcBef>
            <a:spcAft>
              <a:spcPct val="35000"/>
            </a:spcAft>
          </a:pPr>
          <a:r>
            <a:rPr lang="fr-FR" sz="1200" kern="1200" dirty="0" smtClean="0"/>
            <a:t>11 050 € / 35 000 €</a:t>
          </a:r>
        </a:p>
      </dsp:txBody>
      <dsp:txXfrm>
        <a:off x="401131" y="1416937"/>
        <a:ext cx="1308696" cy="705834"/>
      </dsp:txXfrm>
    </dsp:sp>
    <dsp:sp modelId="{9E4B19D1-84DD-4DC9-824A-ACFDBDADA270}">
      <dsp:nvSpPr>
        <dsp:cNvPr id="0" name=""/>
        <dsp:cNvSpPr/>
      </dsp:nvSpPr>
      <dsp:spPr>
        <a:xfrm>
          <a:off x="174659" y="1240478"/>
          <a:ext cx="173744" cy="1536580"/>
        </a:xfrm>
        <a:custGeom>
          <a:avLst/>
          <a:gdLst/>
          <a:ahLst/>
          <a:cxnLst/>
          <a:rect l="0" t="0" r="0" b="0"/>
          <a:pathLst>
            <a:path>
              <a:moveTo>
                <a:pt x="0" y="0"/>
              </a:moveTo>
              <a:lnTo>
                <a:pt x="0" y="1536580"/>
              </a:lnTo>
              <a:lnTo>
                <a:pt x="173744" y="1536580"/>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A27609-B2AC-4FBF-95B0-6546AE981A75}">
      <dsp:nvSpPr>
        <dsp:cNvPr id="0" name=""/>
        <dsp:cNvSpPr/>
      </dsp:nvSpPr>
      <dsp:spPr>
        <a:xfrm>
          <a:off x="348403" y="2299230"/>
          <a:ext cx="1352763" cy="955657"/>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Fonctionnement TP Spécifiques –Projets</a:t>
          </a:r>
        </a:p>
        <a:p>
          <a:pPr lvl="0" algn="ctr" defTabSz="533400">
            <a:lnSpc>
              <a:spcPct val="90000"/>
            </a:lnSpc>
            <a:spcBef>
              <a:spcPct val="0"/>
            </a:spcBef>
            <a:spcAft>
              <a:spcPct val="35000"/>
            </a:spcAft>
          </a:pPr>
          <a:r>
            <a:rPr lang="fr-FR" sz="1200" kern="1200" dirty="0" smtClean="0"/>
            <a:t>14 700 € / 20 000€</a:t>
          </a:r>
        </a:p>
      </dsp:txBody>
      <dsp:txXfrm>
        <a:off x="348403" y="2299230"/>
        <a:ext cx="1352763" cy="955657"/>
      </dsp:txXfrm>
    </dsp:sp>
    <dsp:sp modelId="{FC60AEDF-1982-4495-8641-E81BE63A82E1}">
      <dsp:nvSpPr>
        <dsp:cNvPr id="0" name=""/>
        <dsp:cNvSpPr/>
      </dsp:nvSpPr>
      <dsp:spPr>
        <a:xfrm>
          <a:off x="174659" y="1240478"/>
          <a:ext cx="174659" cy="2543785"/>
        </a:xfrm>
        <a:custGeom>
          <a:avLst/>
          <a:gdLst/>
          <a:ahLst/>
          <a:cxnLst/>
          <a:rect l="0" t="0" r="0" b="0"/>
          <a:pathLst>
            <a:path>
              <a:moveTo>
                <a:pt x="0" y="0"/>
              </a:moveTo>
              <a:lnTo>
                <a:pt x="0" y="2543785"/>
              </a:lnTo>
              <a:lnTo>
                <a:pt x="174659" y="2543785"/>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6F1B4E-5AEF-456C-8CEF-68F57E862AE5}">
      <dsp:nvSpPr>
        <dsp:cNvPr id="0" name=""/>
        <dsp:cNvSpPr/>
      </dsp:nvSpPr>
      <dsp:spPr>
        <a:xfrm>
          <a:off x="349318" y="3431347"/>
          <a:ext cx="1390211" cy="705834"/>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fr-FR" sz="1200" kern="1200" dirty="0" smtClean="0"/>
            <a:t>Communication</a:t>
          </a:r>
        </a:p>
        <a:p>
          <a:pPr lvl="0" algn="ctr" defTabSz="533400">
            <a:lnSpc>
              <a:spcPct val="90000"/>
            </a:lnSpc>
            <a:spcBef>
              <a:spcPct val="0"/>
            </a:spcBef>
            <a:spcAft>
              <a:spcPct val="35000"/>
            </a:spcAft>
          </a:pPr>
          <a:r>
            <a:rPr lang="fr-FR" sz="1200" kern="1200" dirty="0" smtClean="0"/>
            <a:t>0 € / 1 500€</a:t>
          </a:r>
        </a:p>
      </dsp:txBody>
      <dsp:txXfrm>
        <a:off x="349318" y="3431347"/>
        <a:ext cx="1390211" cy="70583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8D818B-31B1-4D7B-907C-8B7EAE17016F}" type="datetimeFigureOut">
              <a:rPr lang="fr-FR" smtClean="0"/>
              <a:pPr/>
              <a:t>10/07/2018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35DB59-7E80-48FF-9CB7-0574D4EB951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1870812-78AD-4508-9978-F7A8DB1CDAC9}"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DAF8E6-2500-40D4-B981-E57774DA8748}"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2E641A5-79E5-4DF4-A622-1236DF75C6EB}"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03C9A57-369A-4438-9813-C0623C094FAD}"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720E26-C901-44DF-A05E-83AEE0A86EB4}"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D6BA1B7-9A50-4F0E-B1C7-032CDD100A7E}"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384B3B-088A-41D0-A422-B07568333292}"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CF1245F-8EA2-4C44-B6BA-8E52CEBF865C}" type="datetime1">
              <a:rPr lang="fr-FR" smtClean="0"/>
              <a:pPr/>
              <a:t>10/07/2018</a:t>
            </a:fld>
            <a:endParaRPr lang="fr-FR"/>
          </a:p>
        </p:txBody>
      </p:sp>
      <p:sp>
        <p:nvSpPr>
          <p:cNvPr id="8" name="Espace réservé du pied de page 7"/>
          <p:cNvSpPr>
            <a:spLocks noGrp="1"/>
          </p:cNvSpPr>
          <p:nvPr>
            <p:ph type="ftr" sz="quarter" idx="11"/>
          </p:nvPr>
        </p:nvSpPr>
        <p:spPr/>
        <p:txBody>
          <a:bodyPr/>
          <a:lstStyle/>
          <a:p>
            <a:r>
              <a:rPr lang="fr-FR" smtClean="0"/>
              <a:t>‹N°›</a:t>
            </a:r>
            <a:endParaRPr lang="fr-FR"/>
          </a:p>
        </p:txBody>
      </p:sp>
      <p:sp>
        <p:nvSpPr>
          <p:cNvPr id="9" name="Espace réservé du numéro de diapositive 8"/>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456E223-22B9-4148-8D92-424261B61BB5}" type="datetime1">
              <a:rPr lang="fr-FR" smtClean="0"/>
              <a:pPr/>
              <a:t>10/07/2018</a:t>
            </a:fld>
            <a:endParaRPr lang="fr-FR"/>
          </a:p>
        </p:txBody>
      </p:sp>
      <p:sp>
        <p:nvSpPr>
          <p:cNvPr id="4" name="Espace réservé du pied de page 3"/>
          <p:cNvSpPr>
            <a:spLocks noGrp="1"/>
          </p:cNvSpPr>
          <p:nvPr>
            <p:ph type="ftr" sz="quarter" idx="11"/>
          </p:nvPr>
        </p:nvSpPr>
        <p:spPr/>
        <p:txBody>
          <a:bodyPr/>
          <a:lstStyle/>
          <a:p>
            <a:r>
              <a:rPr lang="fr-FR" smtClean="0"/>
              <a:t>‹N°›</a:t>
            </a:r>
            <a:endParaRPr lang="fr-FR"/>
          </a:p>
        </p:txBody>
      </p:sp>
      <p:sp>
        <p:nvSpPr>
          <p:cNvPr id="5" name="Espace réservé du numéro de diapositive 4"/>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5307639-9C48-44BC-9767-D8161C543776}" type="datetime1">
              <a:rPr lang="fr-FR" smtClean="0"/>
              <a:pPr/>
              <a:t>10/07/2018</a:t>
            </a:fld>
            <a:endParaRPr lang="fr-FR"/>
          </a:p>
        </p:txBody>
      </p:sp>
      <p:sp>
        <p:nvSpPr>
          <p:cNvPr id="3" name="Espace réservé du pied de page 2"/>
          <p:cNvSpPr>
            <a:spLocks noGrp="1"/>
          </p:cNvSpPr>
          <p:nvPr>
            <p:ph type="ftr" sz="quarter" idx="11"/>
          </p:nvPr>
        </p:nvSpPr>
        <p:spPr/>
        <p:txBody>
          <a:bodyPr/>
          <a:lstStyle/>
          <a:p>
            <a:r>
              <a:rPr lang="fr-FR" smtClean="0"/>
              <a:t>‹N°›</a:t>
            </a:r>
            <a:endParaRPr lang="fr-FR"/>
          </a:p>
        </p:txBody>
      </p:sp>
      <p:sp>
        <p:nvSpPr>
          <p:cNvPr id="4" name="Espace réservé du numéro de diapositive 3"/>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AFDF748-5E91-4465-9E82-26B0FC2A1C37}"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4D1567-3646-45C7-9E77-06651078C3D1}" type="datetime1">
              <a:rPr lang="fr-FR" smtClean="0"/>
              <a:pPr/>
              <a:t>10/07/2018</a:t>
            </a:fld>
            <a:endParaRPr lang="fr-FR"/>
          </a:p>
        </p:txBody>
      </p:sp>
      <p:sp>
        <p:nvSpPr>
          <p:cNvPr id="5" name="Espace réservé du pied de page 4"/>
          <p:cNvSpPr>
            <a:spLocks noGrp="1"/>
          </p:cNvSpPr>
          <p:nvPr>
            <p:ph type="ftr" sz="quarter" idx="11"/>
          </p:nvPr>
        </p:nvSpPr>
        <p:spPr/>
        <p:txBody>
          <a:bodyPr/>
          <a:lstStyle/>
          <a:p>
            <a:fld id="{451CB3CA-6EDE-4704-8278-9C0AED185033}" type="slidenum">
              <a:rPr lang="fr-FR" smtClean="0"/>
              <a:pPr/>
              <a:t>‹N°›</a:t>
            </a:fld>
            <a:endParaRPr lang="fr-FR" dirty="0"/>
          </a:p>
        </p:txBody>
      </p:sp>
      <p:sp>
        <p:nvSpPr>
          <p:cNvPr id="6" name="Espace réservé du numéro de diapositive 5"/>
          <p:cNvSpPr>
            <a:spLocks noGrp="1"/>
          </p:cNvSpPr>
          <p:nvPr>
            <p:ph type="sldNum" sz="quarter" idx="12"/>
          </p:nvPr>
        </p:nvSpPr>
        <p:spPr/>
        <p:txBody>
          <a:bodyPr/>
          <a:lstStyle/>
          <a:p>
            <a:fld id="{2F4A69B5-58E0-4CD2-8037-5A0F8EA91998}" type="slidenum">
              <a:rPr lang="fr-FR" smtClean="0"/>
              <a:pPr/>
              <a:t>‹N°›</a:t>
            </a:fld>
            <a:endParaRPr lang="fr-F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EBFBCA1-840A-4249-B786-794B5385891C}"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7AC3357-7284-46C3-BDD8-961FA84B5242}"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9B82AF-2CD1-42C3-A5A0-94F13973756D}"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AF49F989-71BF-49C7-ACA8-C595F0220D8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8CF7C3-A364-4DC8-8961-367B5E51CC8A}" type="datetime1">
              <a:rPr lang="fr-FR" smtClean="0"/>
              <a:pPr/>
              <a:t>10/07/2018</a:t>
            </a:fld>
            <a:endParaRPr lang="fr-FR"/>
          </a:p>
        </p:txBody>
      </p:sp>
      <p:sp>
        <p:nvSpPr>
          <p:cNvPr id="5" name="Espace réservé du pied de page 4"/>
          <p:cNvSpPr>
            <a:spLocks noGrp="1"/>
          </p:cNvSpPr>
          <p:nvPr>
            <p:ph type="ftr" sz="quarter" idx="11"/>
          </p:nvPr>
        </p:nvSpPr>
        <p:spPr/>
        <p:txBody>
          <a:bodyPr/>
          <a:lstStyle/>
          <a:p>
            <a:r>
              <a:rPr lang="fr-FR" smtClean="0"/>
              <a:t>‹N°›</a:t>
            </a:r>
            <a:endParaRPr lang="fr-FR"/>
          </a:p>
        </p:txBody>
      </p:sp>
      <p:sp>
        <p:nvSpPr>
          <p:cNvPr id="6" name="Espace réservé du numéro de diapositive 5"/>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8AF5B99-BA7A-4680-99A4-2688C699A724}"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8A9392B-17FB-4802-B1DD-E3E5BEBE4F7B}" type="datetime1">
              <a:rPr lang="fr-FR" smtClean="0"/>
              <a:pPr/>
              <a:t>10/07/2018</a:t>
            </a:fld>
            <a:endParaRPr lang="fr-FR"/>
          </a:p>
        </p:txBody>
      </p:sp>
      <p:sp>
        <p:nvSpPr>
          <p:cNvPr id="8" name="Espace réservé du pied de page 7"/>
          <p:cNvSpPr>
            <a:spLocks noGrp="1"/>
          </p:cNvSpPr>
          <p:nvPr>
            <p:ph type="ftr" sz="quarter" idx="11"/>
          </p:nvPr>
        </p:nvSpPr>
        <p:spPr/>
        <p:txBody>
          <a:bodyPr/>
          <a:lstStyle/>
          <a:p>
            <a:r>
              <a:rPr lang="fr-FR" smtClean="0"/>
              <a:t>‹N°›</a:t>
            </a:r>
            <a:endParaRPr lang="fr-FR"/>
          </a:p>
        </p:txBody>
      </p:sp>
      <p:sp>
        <p:nvSpPr>
          <p:cNvPr id="9" name="Espace réservé du numéro de diapositive 8"/>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83869C0-0954-49A0-A292-708ED2C8AD31}" type="datetime1">
              <a:rPr lang="fr-FR" smtClean="0"/>
              <a:pPr/>
              <a:t>10/07/2018</a:t>
            </a:fld>
            <a:endParaRPr lang="fr-FR"/>
          </a:p>
        </p:txBody>
      </p:sp>
      <p:sp>
        <p:nvSpPr>
          <p:cNvPr id="4" name="Espace réservé du pied de page 3"/>
          <p:cNvSpPr>
            <a:spLocks noGrp="1"/>
          </p:cNvSpPr>
          <p:nvPr>
            <p:ph type="ftr" sz="quarter" idx="11"/>
          </p:nvPr>
        </p:nvSpPr>
        <p:spPr/>
        <p:txBody>
          <a:bodyPr/>
          <a:lstStyle/>
          <a:p>
            <a:r>
              <a:rPr lang="fr-FR" smtClean="0"/>
              <a:t>‹N°›</a:t>
            </a:r>
            <a:endParaRPr lang="fr-FR"/>
          </a:p>
        </p:txBody>
      </p:sp>
      <p:sp>
        <p:nvSpPr>
          <p:cNvPr id="5" name="Espace réservé du numéro de diapositive 4"/>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384EE7-59F9-4A2E-902C-D195B27277A9}" type="datetime1">
              <a:rPr lang="fr-FR" smtClean="0"/>
              <a:pPr/>
              <a:t>10/07/2018</a:t>
            </a:fld>
            <a:endParaRPr lang="fr-FR"/>
          </a:p>
        </p:txBody>
      </p:sp>
      <p:sp>
        <p:nvSpPr>
          <p:cNvPr id="3" name="Espace réservé du pied de page 2"/>
          <p:cNvSpPr>
            <a:spLocks noGrp="1"/>
          </p:cNvSpPr>
          <p:nvPr>
            <p:ph type="ftr" sz="quarter" idx="11"/>
          </p:nvPr>
        </p:nvSpPr>
        <p:spPr/>
        <p:txBody>
          <a:bodyPr/>
          <a:lstStyle/>
          <a:p>
            <a:r>
              <a:rPr lang="fr-FR" smtClean="0"/>
              <a:t>‹N°›</a:t>
            </a:r>
            <a:endParaRPr lang="fr-FR"/>
          </a:p>
        </p:txBody>
      </p:sp>
      <p:sp>
        <p:nvSpPr>
          <p:cNvPr id="4" name="Espace réservé du numéro de diapositive 3"/>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63411C0-EA8D-4715-8A2C-5552E0B59AA2}"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C9066CB-4D97-49A7-8F78-BB1F87D5D451}" type="datetime1">
              <a:rPr lang="fr-FR" smtClean="0"/>
              <a:pPr/>
              <a:t>10/07/2018</a:t>
            </a:fld>
            <a:endParaRPr lang="fr-FR"/>
          </a:p>
        </p:txBody>
      </p:sp>
      <p:sp>
        <p:nvSpPr>
          <p:cNvPr id="6" name="Espace réservé du pied de page 5"/>
          <p:cNvSpPr>
            <a:spLocks noGrp="1"/>
          </p:cNvSpPr>
          <p:nvPr>
            <p:ph type="ftr" sz="quarter" idx="11"/>
          </p:nvPr>
        </p:nvSpPr>
        <p:spPr/>
        <p:txBody>
          <a:bodyPr/>
          <a:lstStyle/>
          <a:p>
            <a:r>
              <a:rPr lang="fr-FR" smtClean="0"/>
              <a:t>‹N°›</a:t>
            </a:r>
            <a:endParaRPr lang="fr-FR"/>
          </a:p>
        </p:txBody>
      </p:sp>
      <p:sp>
        <p:nvSpPr>
          <p:cNvPr id="7" name="Espace réservé du numéro de diapositive 6"/>
          <p:cNvSpPr>
            <a:spLocks noGrp="1"/>
          </p:cNvSpPr>
          <p:nvPr>
            <p:ph type="sldNum" sz="quarter" idx="12"/>
          </p:nvPr>
        </p:nvSpPr>
        <p:spPr/>
        <p:txBody>
          <a:bodyPr/>
          <a:lstStyle/>
          <a:p>
            <a:fld id="{EFCEBC13-5750-4459-82B1-BC94295137E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90BD4C-B866-48A4-AD0C-FB49B0AA7531}" type="datetime1">
              <a:rPr lang="fr-FR" smtClean="0"/>
              <a:pPr/>
              <a:t>10/07/2018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‹N°›</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EBC13-5750-4459-82B1-BC94295137E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B233A-314D-4ACC-BA95-FF68CDC23CD8}" type="datetime1">
              <a:rPr lang="fr-FR" smtClean="0"/>
              <a:pPr/>
              <a:t>10/07/2018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‹N°›</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9F989-71BF-49C7-ACA8-C595F0220D8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Feuille_Microsoft_Office_Excel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eupi_carre_RVB.jpg"/>
          <p:cNvPicPr>
            <a:picLocks noChangeAspect="1"/>
          </p:cNvPicPr>
          <p:nvPr/>
        </p:nvPicPr>
        <p:blipFill>
          <a:blip r:embed="rId2" cstate="print"/>
          <a:stretch>
            <a:fillRect/>
          </a:stretch>
        </p:blipFill>
        <p:spPr>
          <a:xfrm>
            <a:off x="2090872" y="-531440"/>
            <a:ext cx="4797552" cy="4797552"/>
          </a:xfrm>
          <a:prstGeom prst="rect">
            <a:avLst/>
          </a:prstGeom>
        </p:spPr>
      </p:pic>
      <p:sp>
        <p:nvSpPr>
          <p:cNvPr id="2" name="Titre 1"/>
          <p:cNvSpPr>
            <a:spLocks noGrp="1"/>
          </p:cNvSpPr>
          <p:nvPr>
            <p:ph type="title"/>
          </p:nvPr>
        </p:nvSpPr>
        <p:spPr>
          <a:xfrm>
            <a:off x="374848" y="3501008"/>
            <a:ext cx="8229600" cy="1872208"/>
          </a:xfrm>
        </p:spPr>
        <p:txBody>
          <a:bodyPr>
            <a:normAutofit fontScale="90000"/>
          </a:bodyPr>
          <a:lstStyle/>
          <a:p>
            <a:r>
              <a:rPr lang="fr-FR" sz="5300" b="1" dirty="0" smtClean="0">
                <a:solidFill>
                  <a:srgbClr val="006699"/>
                </a:solidFill>
              </a:rPr>
              <a:t>CONSEIL</a:t>
            </a:r>
            <a:r>
              <a:rPr lang="fr-FR" dirty="0" smtClean="0">
                <a:solidFill>
                  <a:srgbClr val="006699"/>
                </a:solidFill>
              </a:rPr>
              <a:t/>
            </a:r>
            <a:br>
              <a:rPr lang="fr-FR" dirty="0" smtClean="0">
                <a:solidFill>
                  <a:srgbClr val="006699"/>
                </a:solidFill>
              </a:rPr>
            </a:br>
            <a:r>
              <a:rPr lang="fr-FR" dirty="0" smtClean="0">
                <a:solidFill>
                  <a:srgbClr val="006699"/>
                </a:solidFill>
              </a:rPr>
              <a:t>3 juillet 2018</a:t>
            </a:r>
            <a:br>
              <a:rPr lang="fr-FR" dirty="0" smtClean="0">
                <a:solidFill>
                  <a:srgbClr val="006699"/>
                </a:solidFill>
              </a:rPr>
            </a:br>
            <a:endParaRPr lang="fr-FR" dirty="0">
              <a:solidFill>
                <a:srgbClr val="006699"/>
              </a:solidFill>
            </a:endParaRPr>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solidFill>
                  <a:srgbClr val="FF0000"/>
                </a:solidFill>
              </a:rPr>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10</a:t>
            </a:fld>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Référentiel 2018/2019</a:t>
            </a:r>
            <a:endParaRPr lang="fr-FR" dirty="0"/>
          </a:p>
        </p:txBody>
      </p:sp>
      <p:sp>
        <p:nvSpPr>
          <p:cNvPr id="3" name="Espace réservé du contenu 2"/>
          <p:cNvSpPr>
            <a:spLocks noGrp="1"/>
          </p:cNvSpPr>
          <p:nvPr>
            <p:ph idx="1"/>
          </p:nvPr>
        </p:nvSpPr>
        <p:spPr>
          <a:xfrm>
            <a:off x="457200" y="1600201"/>
            <a:ext cx="8229600" cy="4133056"/>
          </a:xfrm>
        </p:spPr>
        <p:txBody>
          <a:bodyPr>
            <a:normAutofit fontScale="92500" lnSpcReduction="20000"/>
          </a:bodyPr>
          <a:lstStyle/>
          <a:p>
            <a:r>
              <a:rPr lang="fr-FR" dirty="0" smtClean="0"/>
              <a:t>Dotation 2017-2018 : 366 </a:t>
            </a:r>
            <a:r>
              <a:rPr lang="fr-FR" dirty="0" err="1" smtClean="0"/>
              <a:t>hTD</a:t>
            </a:r>
            <a:r>
              <a:rPr lang="fr-FR" dirty="0" smtClean="0"/>
              <a:t/>
            </a:r>
            <a:br>
              <a:rPr lang="fr-FR" dirty="0" smtClean="0"/>
            </a:br>
            <a:endParaRPr lang="fr-FR" dirty="0" smtClean="0"/>
          </a:p>
          <a:p>
            <a:r>
              <a:rPr lang="fr-FR" dirty="0" smtClean="0"/>
              <a:t>Dotation 2018-2019 hors ORE : 300  </a:t>
            </a:r>
            <a:r>
              <a:rPr lang="fr-FR" dirty="0" err="1" smtClean="0"/>
              <a:t>hTD</a:t>
            </a:r>
            <a:r>
              <a:rPr lang="fr-FR" dirty="0" smtClean="0"/>
              <a:t/>
            </a:r>
            <a:br>
              <a:rPr lang="fr-FR" dirty="0" smtClean="0"/>
            </a:br>
            <a:endParaRPr lang="fr-FR" dirty="0" smtClean="0"/>
          </a:p>
          <a:p>
            <a:r>
              <a:rPr lang="fr-FR" dirty="0" smtClean="0"/>
              <a:t>PCA transférées en PRP : 120 </a:t>
            </a:r>
            <a:r>
              <a:rPr lang="fr-FR" dirty="0" err="1" smtClean="0"/>
              <a:t>hTD</a:t>
            </a:r>
            <a:endParaRPr lang="fr-FR" dirty="0" smtClean="0"/>
          </a:p>
          <a:p>
            <a:endParaRPr lang="fr-FR" dirty="0" smtClean="0"/>
          </a:p>
          <a:p>
            <a:r>
              <a:rPr lang="fr-FR" dirty="0" smtClean="0"/>
              <a:t>Dotation ORE ?</a:t>
            </a:r>
          </a:p>
          <a:p>
            <a:r>
              <a:rPr lang="fr-FR" dirty="0" smtClean="0"/>
              <a:t>Reconduction de l’autorisation exceptionnelle (150 </a:t>
            </a:r>
            <a:r>
              <a:rPr lang="fr-FR" dirty="0" err="1" smtClean="0"/>
              <a:t>hTD</a:t>
            </a:r>
            <a:r>
              <a:rPr lang="fr-FR" dirty="0" smtClean="0"/>
              <a:t>) ?</a:t>
            </a:r>
          </a:p>
          <a:p>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11</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solidFill>
                  <a:srgbClr val="FF0000"/>
                </a:solidFill>
              </a:rPr>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12</a:t>
            </a:fld>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vert="horz" lIns="91440" tIns="45720" rIns="91440" bIns="45720" rtlCol="0" anchor="ctr">
            <a:normAutofit/>
          </a:bodyPr>
          <a:lstStyle/>
          <a:p>
            <a:pPr lvl="1" algn="ctr" rtl="0">
              <a:spcBef>
                <a:spcPct val="0"/>
              </a:spcBef>
            </a:pPr>
            <a:r>
              <a:rPr lang="fr-FR" sz="4400" kern="1200" dirty="0" smtClean="0">
                <a:solidFill>
                  <a:schemeClr val="tx1"/>
                </a:solidFill>
                <a:latin typeface="+mj-lt"/>
                <a:ea typeface="+mj-ea"/>
                <a:cs typeface="+mj-cs"/>
              </a:rPr>
              <a:t>Responsabilité </a:t>
            </a:r>
            <a:r>
              <a:rPr lang="fr-FR" sz="4400" kern="1200" dirty="0">
                <a:solidFill>
                  <a:schemeClr val="tx1"/>
                </a:solidFill>
                <a:latin typeface="+mj-lt"/>
                <a:ea typeface="+mj-ea"/>
                <a:cs typeface="+mj-cs"/>
              </a:rPr>
              <a:t>du master </a:t>
            </a:r>
            <a:r>
              <a:rPr lang="fr-FR" sz="4400" kern="1200" dirty="0" smtClean="0">
                <a:solidFill>
                  <a:schemeClr val="tx1"/>
                </a:solidFill>
                <a:latin typeface="+mj-lt"/>
                <a:ea typeface="+mj-ea"/>
                <a:cs typeface="+mj-cs"/>
              </a:rPr>
              <a:t>QHS</a:t>
            </a:r>
            <a:endParaRPr lang="fr-FR" sz="4400" kern="1200" dirty="0">
              <a:solidFill>
                <a:schemeClr val="tx1"/>
              </a:solidFill>
              <a:latin typeface="+mj-lt"/>
              <a:ea typeface="+mj-ea"/>
              <a:cs typeface="+mj-cs"/>
            </a:endParaRPr>
          </a:p>
        </p:txBody>
      </p:sp>
      <p:sp>
        <p:nvSpPr>
          <p:cNvPr id="3" name="Espace réservé du contenu 2"/>
          <p:cNvSpPr>
            <a:spLocks noGrp="1"/>
          </p:cNvSpPr>
          <p:nvPr>
            <p:ph idx="1"/>
          </p:nvPr>
        </p:nvSpPr>
        <p:spPr/>
        <p:txBody>
          <a:bodyPr/>
          <a:lstStyle/>
          <a:p>
            <a:r>
              <a:rPr lang="fr-FR" dirty="0" smtClean="0"/>
              <a:t>Daniel </a:t>
            </a:r>
            <a:r>
              <a:rPr lang="fr-FR" dirty="0" err="1" smtClean="0"/>
              <a:t>Zambon</a:t>
            </a:r>
            <a:r>
              <a:rPr lang="fr-FR" dirty="0" smtClean="0"/>
              <a:t> assume une dernière année en biseau</a:t>
            </a:r>
          </a:p>
          <a:p>
            <a:r>
              <a:rPr lang="fr-FR" dirty="0" smtClean="0"/>
              <a:t>Maintien de la responsabilité à l’EUPI</a:t>
            </a:r>
          </a:p>
          <a:p>
            <a:r>
              <a:rPr lang="fr-FR" dirty="0" smtClean="0"/>
              <a:t>Vers une responsabilité partagée entre Thierry Chambon et une collègue de chimie</a:t>
            </a:r>
          </a:p>
          <a:p>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13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solidFill>
                  <a:srgbClr val="FF0000"/>
                </a:solidFill>
              </a:rPr>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04" y="137149"/>
            <a:ext cx="9049465" cy="769441"/>
          </a:xfrm>
          <a:prstGeom prst="rect">
            <a:avLst/>
          </a:prstGeom>
        </p:spPr>
        <p:txBody>
          <a:bodyPr vert="horz" lIns="91440" tIns="45720" rIns="91440" bIns="45720" rtlCol="0" anchor="ctr">
            <a:normAutofit fontScale="92500"/>
          </a:bodyPr>
          <a:lstStyle/>
          <a:p>
            <a:pPr algn="ctr">
              <a:spcBef>
                <a:spcPct val="0"/>
              </a:spcBef>
            </a:pPr>
            <a:r>
              <a:rPr lang="fr-FR" sz="4400" dirty="0" smtClean="0">
                <a:latin typeface="+mj-lt"/>
                <a:ea typeface="+mj-ea"/>
                <a:cs typeface="+mj-cs"/>
              </a:rPr>
              <a:t>Budgets 2018 - prévisionnel et rectificatif</a:t>
            </a:r>
            <a:endParaRPr lang="fr-FR" sz="4400" dirty="0">
              <a:latin typeface="+mj-lt"/>
              <a:ea typeface="+mj-ea"/>
              <a:cs typeface="+mj-cs"/>
            </a:endParaRPr>
          </a:p>
        </p:txBody>
      </p:sp>
      <p:graphicFrame>
        <p:nvGraphicFramePr>
          <p:cNvPr id="7" name="Objet 6"/>
          <p:cNvGraphicFramePr>
            <a:graphicFrameLocks noChangeAspect="1"/>
          </p:cNvGraphicFramePr>
          <p:nvPr>
            <p:extLst>
              <p:ext uri="{D42A27DB-BD31-4B8C-83A1-F6EECF244321}">
                <p14:modId xmlns="" xmlns:p14="http://schemas.microsoft.com/office/powerpoint/2010/main" val="503707630"/>
              </p:ext>
            </p:extLst>
          </p:nvPr>
        </p:nvGraphicFramePr>
        <p:xfrm>
          <a:off x="16663" y="1268760"/>
          <a:ext cx="9117729" cy="3329126"/>
        </p:xfrm>
        <a:graphic>
          <a:graphicData uri="http://schemas.openxmlformats.org/presentationml/2006/ole">
            <p:oleObj spid="_x0000_s1026" name="Feuille de calcul" r:id="rId3" imgW="10218553" imgH="3726154" progId="Excel.Sheet.12">
              <p:embed/>
            </p:oleObj>
          </a:graphicData>
        </a:graphic>
      </p:graphicFrame>
      <p:sp>
        <p:nvSpPr>
          <p:cNvPr id="8" name="ZoneTexte 7"/>
          <p:cNvSpPr txBox="1"/>
          <p:nvPr/>
        </p:nvSpPr>
        <p:spPr>
          <a:xfrm>
            <a:off x="3027286" y="4961871"/>
            <a:ext cx="1855433" cy="646331"/>
          </a:xfrm>
          <a:prstGeom prst="rect">
            <a:avLst/>
          </a:prstGeom>
          <a:noFill/>
        </p:spPr>
        <p:txBody>
          <a:bodyPr wrap="square" rtlCol="0">
            <a:spAutoFit/>
          </a:bodyPr>
          <a:lstStyle/>
          <a:p>
            <a:pPr algn="ctr"/>
            <a:r>
              <a:rPr lang="fr-FR" dirty="0" smtClean="0"/>
              <a:t>Dotation UCA prévue au BI</a:t>
            </a:r>
            <a:endParaRPr lang="fr-FR" dirty="0"/>
          </a:p>
        </p:txBody>
      </p:sp>
      <p:cxnSp>
        <p:nvCxnSpPr>
          <p:cNvPr id="9" name="Connecteur droit avec flèche 8"/>
          <p:cNvCxnSpPr>
            <a:stCxn id="8" idx="0"/>
          </p:cNvCxnSpPr>
          <p:nvPr/>
        </p:nvCxnSpPr>
        <p:spPr>
          <a:xfrm flipV="1">
            <a:off x="3955003" y="4651153"/>
            <a:ext cx="4438"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4635625" y="4954473"/>
            <a:ext cx="1623133" cy="646331"/>
          </a:xfrm>
          <a:prstGeom prst="rect">
            <a:avLst/>
          </a:prstGeom>
          <a:noFill/>
        </p:spPr>
        <p:txBody>
          <a:bodyPr wrap="square" rtlCol="0">
            <a:spAutoFit/>
          </a:bodyPr>
          <a:lstStyle/>
          <a:p>
            <a:pPr algn="ctr"/>
            <a:r>
              <a:rPr lang="fr-FR" dirty="0" smtClean="0"/>
              <a:t>Dotation UCA au BR</a:t>
            </a:r>
            <a:endParaRPr lang="fr-FR" dirty="0"/>
          </a:p>
        </p:txBody>
      </p:sp>
      <p:cxnSp>
        <p:nvCxnSpPr>
          <p:cNvPr id="11" name="Connecteur droit avec flèche 10"/>
          <p:cNvCxnSpPr/>
          <p:nvPr/>
        </p:nvCxnSpPr>
        <p:spPr>
          <a:xfrm flipV="1">
            <a:off x="5368032" y="4643751"/>
            <a:ext cx="4438"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985424" y="5015138"/>
            <a:ext cx="1882064" cy="603680"/>
          </a:xfrm>
          <a:prstGeom prst="rect">
            <a:avLst/>
          </a:prstGeom>
          <a:noFill/>
          <a:ln>
            <a:solidFill>
              <a:schemeClr val="accent1"/>
            </a:solidFill>
          </a:ln>
        </p:spPr>
        <p:txBody>
          <a:bodyPr wrap="square" rtlCol="0">
            <a:spAutoFit/>
          </a:bodyPr>
          <a:lstStyle/>
          <a:p>
            <a:pPr algn="ctr"/>
            <a:r>
              <a:rPr lang="fr-FR" sz="1600" dirty="0" smtClean="0"/>
              <a:t>Budget global de la composante 2018</a:t>
            </a:r>
            <a:endParaRPr lang="fr-FR" sz="1600" dirty="0"/>
          </a:p>
        </p:txBody>
      </p:sp>
      <p:cxnSp>
        <p:nvCxnSpPr>
          <p:cNvPr id="13" name="Connecteur droit avec flèche 12"/>
          <p:cNvCxnSpPr>
            <a:stCxn id="12" idx="0"/>
            <a:endCxn id="14" idx="2"/>
          </p:cNvCxnSpPr>
          <p:nvPr/>
        </p:nvCxnSpPr>
        <p:spPr>
          <a:xfrm flipV="1">
            <a:off x="1926456" y="4358189"/>
            <a:ext cx="1158535" cy="656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à coins arrondis 13"/>
          <p:cNvSpPr/>
          <p:nvPr/>
        </p:nvSpPr>
        <p:spPr>
          <a:xfrm>
            <a:off x="2716567" y="1783664"/>
            <a:ext cx="736847" cy="2574525"/>
          </a:xfrm>
          <a:prstGeom prst="round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descr="eupi_long_RVB.jpg"/>
          <p:cNvPicPr>
            <a:picLocks noChangeAspect="1"/>
          </p:cNvPicPr>
          <p:nvPr/>
        </p:nvPicPr>
        <p:blipFill>
          <a:blip r:embed="rId4" cstate="print"/>
          <a:stretch>
            <a:fillRect/>
          </a:stretch>
        </p:blipFill>
        <p:spPr>
          <a:xfrm>
            <a:off x="288036" y="5733256"/>
            <a:ext cx="5148060" cy="104756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1619672" y="188640"/>
            <a:ext cx="8928992" cy="36300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smtClean="0"/>
              <a:t>Dépenses au 28/06/2018</a:t>
            </a:r>
            <a:endParaRPr lang="fr-FR" dirty="0"/>
          </a:p>
        </p:txBody>
      </p:sp>
      <p:graphicFrame>
        <p:nvGraphicFramePr>
          <p:cNvPr id="13" name="Diagramme 12"/>
          <p:cNvGraphicFramePr/>
          <p:nvPr>
            <p:extLst>
              <p:ext uri="{D42A27DB-BD31-4B8C-83A1-F6EECF244321}">
                <p14:modId xmlns:p14="http://schemas.microsoft.com/office/powerpoint/2010/main" xmlns="" val="3140844219"/>
              </p:ext>
            </p:extLst>
          </p:nvPr>
        </p:nvGraphicFramePr>
        <p:xfrm>
          <a:off x="683572" y="764287"/>
          <a:ext cx="1740023" cy="5273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4" name="Diagramme 13"/>
          <p:cNvGraphicFramePr/>
          <p:nvPr>
            <p:extLst>
              <p:ext uri="{D42A27DB-BD31-4B8C-83A1-F6EECF244321}">
                <p14:modId xmlns:p14="http://schemas.microsoft.com/office/powerpoint/2010/main" xmlns="" val="2147634885"/>
              </p:ext>
            </p:extLst>
          </p:nvPr>
        </p:nvGraphicFramePr>
        <p:xfrm>
          <a:off x="2652601" y="764048"/>
          <a:ext cx="1857248" cy="340902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5" name="Diagramme 14"/>
          <p:cNvGraphicFramePr/>
          <p:nvPr>
            <p:extLst>
              <p:ext uri="{D42A27DB-BD31-4B8C-83A1-F6EECF244321}">
                <p14:modId xmlns:p14="http://schemas.microsoft.com/office/powerpoint/2010/main" xmlns="" val="1819665092"/>
              </p:ext>
            </p:extLst>
          </p:nvPr>
        </p:nvGraphicFramePr>
        <p:xfrm>
          <a:off x="4717817" y="773166"/>
          <a:ext cx="1833896" cy="41764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6" name="Diagramme 15"/>
          <p:cNvGraphicFramePr/>
          <p:nvPr>
            <p:extLst>
              <p:ext uri="{D42A27DB-BD31-4B8C-83A1-F6EECF244321}">
                <p14:modId xmlns:p14="http://schemas.microsoft.com/office/powerpoint/2010/main" xmlns="" val="2750023818"/>
              </p:ext>
            </p:extLst>
          </p:nvPr>
        </p:nvGraphicFramePr>
        <p:xfrm>
          <a:off x="6765278" y="728778"/>
          <a:ext cx="1739530" cy="4176464"/>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17" name="ZoneTexte 16"/>
          <p:cNvSpPr txBox="1"/>
          <p:nvPr/>
        </p:nvSpPr>
        <p:spPr>
          <a:xfrm>
            <a:off x="2982894" y="5007574"/>
            <a:ext cx="4163630" cy="646331"/>
          </a:xfrm>
          <a:prstGeom prst="rect">
            <a:avLst/>
          </a:prstGeom>
          <a:noFill/>
        </p:spPr>
        <p:txBody>
          <a:bodyPr wrap="square" rtlCol="0">
            <a:spAutoFit/>
          </a:bodyPr>
          <a:lstStyle/>
          <a:p>
            <a:r>
              <a:rPr lang="fr-FR" dirty="0" smtClean="0"/>
              <a:t>Facturée : 74 117 € </a:t>
            </a:r>
          </a:p>
          <a:p>
            <a:r>
              <a:rPr lang="fr-FR" dirty="0" smtClean="0"/>
              <a:t>A venir (AAP), MS : 74 350 €</a:t>
            </a:r>
            <a:endParaRPr lang="fr-FR" dirty="0"/>
          </a:p>
        </p:txBody>
      </p:sp>
      <p:sp>
        <p:nvSpPr>
          <p:cNvPr id="18" name="ZoneTexte 17"/>
          <p:cNvSpPr txBox="1"/>
          <p:nvPr/>
        </p:nvSpPr>
        <p:spPr>
          <a:xfrm>
            <a:off x="2698809" y="5818038"/>
            <a:ext cx="5912530" cy="923330"/>
          </a:xfrm>
          <a:prstGeom prst="rect">
            <a:avLst/>
          </a:prstGeom>
          <a:noFill/>
          <a:ln w="25400">
            <a:solidFill>
              <a:schemeClr val="accent1">
                <a:hueOff val="0"/>
                <a:satOff val="0"/>
                <a:lumOff val="0"/>
              </a:schemeClr>
            </a:solidFill>
          </a:ln>
        </p:spPr>
        <p:txBody>
          <a:bodyPr wrap="square" rtlCol="0">
            <a:spAutoFit/>
          </a:bodyPr>
          <a:lstStyle/>
          <a:p>
            <a:r>
              <a:rPr lang="fr-FR" b="1" dirty="0" smtClean="0">
                <a:effectLst>
                  <a:outerShdw blurRad="38100" dist="38100" dir="2700000" algn="tl">
                    <a:srgbClr val="000000">
                      <a:alpha val="43137"/>
                    </a:srgbClr>
                  </a:outerShdw>
                </a:effectLst>
              </a:rPr>
              <a:t>Disponible après BR2 et AAP :</a:t>
            </a:r>
          </a:p>
          <a:p>
            <a:r>
              <a:rPr lang="fr-FR" dirty="0" smtClean="0"/>
              <a:t>En fonctionnement : 160 k€ - engagé et prévu -&gt; ≈ 59 k€</a:t>
            </a:r>
          </a:p>
          <a:p>
            <a:r>
              <a:rPr lang="fr-FR" dirty="0" smtClean="0"/>
              <a:t>En investissement : 81 k€ - engagé </a:t>
            </a:r>
            <a:r>
              <a:rPr lang="fr-FR" dirty="0"/>
              <a:t>et prévu -&gt; ≈ </a:t>
            </a:r>
            <a:r>
              <a:rPr lang="fr-FR" dirty="0" smtClean="0"/>
              <a:t>35 </a:t>
            </a:r>
            <a:r>
              <a:rPr lang="fr-FR" dirty="0"/>
              <a:t>k</a:t>
            </a:r>
            <a:r>
              <a:rPr lang="fr-FR" dirty="0" smtClean="0"/>
              <a:t>€</a:t>
            </a:r>
            <a:endParaRPr lang="fr-FR" dirty="0"/>
          </a:p>
        </p:txBody>
      </p:sp>
      <p:sp>
        <p:nvSpPr>
          <p:cNvPr id="19" name="ZoneTexte 18"/>
          <p:cNvSpPr txBox="1"/>
          <p:nvPr/>
        </p:nvSpPr>
        <p:spPr>
          <a:xfrm rot="16200000">
            <a:off x="-319598" y="1065876"/>
            <a:ext cx="1367162" cy="461665"/>
          </a:xfrm>
          <a:prstGeom prst="rect">
            <a:avLst/>
          </a:prstGeom>
          <a:noFill/>
        </p:spPr>
        <p:txBody>
          <a:bodyPr wrap="square" rtlCol="0">
            <a:spAutoFit/>
          </a:bodyPr>
          <a:lstStyle/>
          <a:p>
            <a:r>
              <a:rPr lang="fr-FR" sz="1200" dirty="0" smtClean="0"/>
              <a:t>F : fonctionnement</a:t>
            </a:r>
          </a:p>
          <a:p>
            <a:r>
              <a:rPr lang="fr-FR" sz="1200" dirty="0" smtClean="0"/>
              <a:t>I : Investissement</a:t>
            </a:r>
            <a:endParaRPr lang="fr-FR"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solidFill>
                  <a:srgbClr val="FF0000"/>
                </a:solidFill>
              </a:rPr>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17</a:t>
            </a:fld>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500" y="225858"/>
            <a:ext cx="8636000" cy="6878806"/>
          </a:xfrm>
          <a:prstGeom prst="rect">
            <a:avLst/>
          </a:prstGeom>
          <a:noFill/>
        </p:spPr>
        <p:txBody>
          <a:bodyPr wrap="square" rtlCol="0">
            <a:spAutoFit/>
          </a:bodyPr>
          <a:lstStyle/>
          <a:p>
            <a:r>
              <a:rPr lang="fr-FR" b="1" u="sng" dirty="0" smtClean="0">
                <a:solidFill>
                  <a:schemeClr val="accent1">
                    <a:lumMod val="75000"/>
                  </a:schemeClr>
                </a:solidFill>
              </a:rPr>
              <a:t>Changement de maquettes en licence:</a:t>
            </a:r>
          </a:p>
          <a:p>
            <a:endParaRPr lang="fr-FR" dirty="0">
              <a:solidFill>
                <a:schemeClr val="accent1">
                  <a:lumMod val="75000"/>
                </a:schemeClr>
              </a:solidFill>
            </a:endParaRPr>
          </a:p>
          <a:p>
            <a:r>
              <a:rPr lang="fr-FR" dirty="0" smtClean="0">
                <a:solidFill>
                  <a:schemeClr val="accent1">
                    <a:lumMod val="75000"/>
                  </a:schemeClr>
                </a:solidFill>
              </a:rPr>
              <a:t>Licence </a:t>
            </a:r>
            <a:r>
              <a:rPr lang="fr-FR" dirty="0" smtClean="0">
                <a:solidFill>
                  <a:schemeClr val="accent1">
                    <a:lumMod val="75000"/>
                  </a:schemeClr>
                </a:solidFill>
              </a:rPr>
              <a:t>L1:</a:t>
            </a:r>
          </a:p>
          <a:p>
            <a:r>
              <a:rPr lang="fr-FR" dirty="0" smtClean="0">
                <a:solidFill>
                  <a:schemeClr val="accent1">
                    <a:lumMod val="75000"/>
                  </a:schemeClr>
                </a:solidFill>
              </a:rPr>
              <a:t>- Ajout des parcours ‘OUI SI …’ : pas d’impact sur la maquette en 2018 juste les MCC</a:t>
            </a:r>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Physique:</a:t>
            </a:r>
          </a:p>
          <a:p>
            <a:r>
              <a:rPr lang="fr-FR" dirty="0" smtClean="0">
                <a:solidFill>
                  <a:schemeClr val="accent1">
                    <a:lumMod val="75000"/>
                  </a:schemeClr>
                </a:solidFill>
              </a:rPr>
              <a:t>- Suite au conseil de perfectionnement: en L3 interversion de deux </a:t>
            </a:r>
            <a:r>
              <a:rPr lang="fr-FR" dirty="0" err="1" smtClean="0">
                <a:solidFill>
                  <a:schemeClr val="accent1">
                    <a:lumMod val="75000"/>
                  </a:schemeClr>
                </a:solidFill>
              </a:rPr>
              <a:t>Ues</a:t>
            </a:r>
            <a:r>
              <a:rPr lang="fr-FR" dirty="0" smtClean="0">
                <a:solidFill>
                  <a:schemeClr val="accent1">
                    <a:lumMod val="75000"/>
                  </a:schemeClr>
                </a:solidFill>
              </a:rPr>
              <a:t>.</a:t>
            </a:r>
            <a:endParaRPr lang="fr-FR" dirty="0">
              <a:solidFill>
                <a:schemeClr val="accent1">
                  <a:lumMod val="75000"/>
                </a:schemeClr>
              </a:solidFill>
            </a:endParaRPr>
          </a:p>
          <a:p>
            <a:endParaRPr lang="fr-FR" dirty="0" smtClean="0">
              <a:solidFill>
                <a:schemeClr val="accent1">
                  <a:lumMod val="75000"/>
                </a:schemeClr>
              </a:solidFill>
            </a:endParaRPr>
          </a:p>
          <a:p>
            <a:r>
              <a:rPr lang="fr-FR" sz="1100" u="sng" dirty="0"/>
              <a:t>Modifications de la maquette de Licence de Physique </a:t>
            </a:r>
            <a:endParaRPr lang="fr-FR" sz="1100" dirty="0"/>
          </a:p>
          <a:p>
            <a:endParaRPr lang="fr-FR" sz="1100" dirty="0"/>
          </a:p>
          <a:p>
            <a:r>
              <a:rPr lang="fr-FR" sz="1100" dirty="0"/>
              <a:t>Lors du Conseil de perfectionnement, il a été convenu de faire passer le module de </a:t>
            </a:r>
            <a:r>
              <a:rPr lang="fr-FR" sz="1100" dirty="0" smtClean="0"/>
              <a:t>L3 </a:t>
            </a:r>
            <a:r>
              <a:rPr lang="fr-FR" sz="1100" dirty="0"/>
              <a:t>S6 nommé « Physique analytique » Z323FU05 au L3 S5. En contre partie, le module « Physique numérique II » Z323EU08 du L3 S5 passerai au S6. </a:t>
            </a:r>
          </a:p>
          <a:p>
            <a:r>
              <a:rPr lang="fr-FR" sz="1100" dirty="0"/>
              <a:t/>
            </a:r>
            <a:br>
              <a:rPr lang="fr-FR" sz="1100" dirty="0"/>
            </a:br>
            <a:r>
              <a:rPr lang="fr-FR" sz="1100" dirty="0" smtClean="0"/>
              <a:t>Le </a:t>
            </a:r>
            <a:r>
              <a:rPr lang="fr-FR" sz="1100" dirty="0"/>
              <a:t>nombre d’ECTS n’est pas modifié. Il s’agit de permuter deux modules. Cependant, il faudra faire pour tous les redoublants qui aurait validé ces crédits sur un semestre donné un contrat aux études.</a:t>
            </a:r>
          </a:p>
          <a:p>
            <a:endParaRPr lang="fr-FR" sz="1100" dirty="0"/>
          </a:p>
          <a:p>
            <a:r>
              <a:rPr lang="fr-FR" sz="1100" dirty="0"/>
              <a:t>Deux raisons essentielles qui me motivent à faire l'enseignement de la Physique Analytique au S5 au lieu du S6</a:t>
            </a:r>
          </a:p>
          <a:p>
            <a:r>
              <a:rPr lang="fr-FR" sz="1100" dirty="0"/>
              <a:t>1) dans l’état actuel, certains thèmes de Physique sont traités qu’au S6, alors qu’ils sont déjà mis en </a:t>
            </a:r>
            <a:r>
              <a:rPr lang="fr-FR" sz="1100" dirty="0" err="1"/>
              <a:t>oeuvre</a:t>
            </a:r>
            <a:r>
              <a:rPr lang="fr-FR" sz="1100" dirty="0"/>
              <a:t> au S5. Nous pouvons citer: la notion de </a:t>
            </a:r>
            <a:r>
              <a:rPr lang="fr-FR" sz="1100" i="1" dirty="0"/>
              <a:t>Variables Canoniques,</a:t>
            </a:r>
            <a:r>
              <a:rPr lang="fr-FR" sz="1100" dirty="0"/>
              <a:t> les </a:t>
            </a:r>
            <a:r>
              <a:rPr lang="fr-FR" sz="1100" i="1" dirty="0"/>
              <a:t>Crochets de Poisson</a:t>
            </a:r>
            <a:r>
              <a:rPr lang="fr-FR" sz="1100" dirty="0"/>
              <a:t> ou </a:t>
            </a:r>
            <a:r>
              <a:rPr lang="fr-FR" sz="1100" i="1" dirty="0"/>
              <a:t>les Commutateurs en Physique quantique,</a:t>
            </a:r>
            <a:r>
              <a:rPr lang="fr-FR" sz="1100" dirty="0"/>
              <a:t> la notion essentielle d’</a:t>
            </a:r>
            <a:r>
              <a:rPr lang="fr-FR" sz="1100" dirty="0" err="1"/>
              <a:t>hamiltonien</a:t>
            </a:r>
            <a:r>
              <a:rPr lang="fr-FR" sz="1100" dirty="0"/>
              <a:t> qui jalonne tout leur cours de physique quantique en S5.</a:t>
            </a:r>
          </a:p>
          <a:p>
            <a:r>
              <a:rPr lang="fr-FR" sz="1100" dirty="0"/>
              <a:t>2) Proche de la première, elle est celle d'assurer une meilleure cohérence entre les cours de Physique Quantique, Physique Atomique, Physique Statistique, etc... et les cours de Physique Classique. Les notions énumérées ci-dessus étant un parfait exemple. Ces notions, comme d'autres, seront mieux comprises par nos étudiants s'ils connaissent déjà leur "origine" en Physique Classique et, ensuite, leurs pendants en Physique Quantique. </a:t>
            </a:r>
          </a:p>
          <a:p>
            <a:r>
              <a:rPr lang="fr-FR" sz="1100" dirty="0"/>
              <a:t>Pour faire la permutation, nous avons choisi « Physique Numérique II » car c’est le seul module qui ne romps avec l’idée de progression dans les apprentissages. De plus faire ce module de Physique Numérique II en parallèle avec le projet final permettra plus de synergie entre les deux modules et la mise en </a:t>
            </a:r>
            <a:r>
              <a:rPr lang="fr-FR" sz="1100" dirty="0" err="1"/>
              <a:t>oeuvre</a:t>
            </a:r>
            <a:r>
              <a:rPr lang="fr-FR" sz="1100" dirty="0"/>
              <a:t> de la Physique Numérique dans le Projet Final. De plus, l’évaluation de Physique Numérique au travers d’un projet au sein de ce module sera plus facile à gérer au S6. Pour les étudiants qui suivent le mineur PHY ou le parcours PC, il n’y a aucun changement. Par contre les étudiants du mineur SAE suivront désormais « Physique numérique II » . Cette situation est préférable car elle fait la suite de Physique Numérique I du L2. </a:t>
            </a:r>
          </a:p>
          <a:p>
            <a:r>
              <a:rPr lang="fr-FR" sz="1100" dirty="0"/>
              <a:t/>
            </a:r>
            <a:br>
              <a:rPr lang="fr-FR" sz="1100" dirty="0"/>
            </a:br>
            <a:endParaRPr lang="fr-FR" sz="1100" dirty="0"/>
          </a:p>
          <a:p>
            <a:r>
              <a:rPr lang="fr-FR" sz="1100" dirty="0"/>
              <a:t>Cette modification résulte d’une réflexion venant tant des (meilleurs) étudiants de la promotion de cette année et des équipes pédagogiques concernées. Elle a été discutée lors du Conseil de Perfectionnement.   </a:t>
            </a:r>
          </a:p>
          <a:p>
            <a:r>
              <a:rPr lang="fr-FR" sz="1100" dirty="0"/>
              <a:t>Cette modification de la maquette est guidée par des arguments pédagogiques clairs et elle renforce l’idée de progression dans les apprentissages. </a:t>
            </a:r>
            <a:endParaRPr lang="fr-FR" dirty="0">
              <a:solidFill>
                <a:schemeClr val="accent1">
                  <a:lumMod val="75000"/>
                </a:schemeClr>
              </a:solidFill>
            </a:endParaRPr>
          </a:p>
        </p:txBody>
      </p:sp>
    </p:spTree>
    <p:extLst>
      <p:ext uri="{BB962C8B-B14F-4D97-AF65-F5344CB8AC3E}">
        <p14:creationId xmlns:p14="http://schemas.microsoft.com/office/powerpoint/2010/main" xmlns="" val="1833140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 y="225857"/>
            <a:ext cx="9143999" cy="3693319"/>
          </a:xfrm>
          <a:prstGeom prst="rect">
            <a:avLst/>
          </a:prstGeom>
          <a:noFill/>
        </p:spPr>
        <p:txBody>
          <a:bodyPr wrap="square" rtlCol="0">
            <a:spAutoFit/>
          </a:bodyPr>
          <a:lstStyle/>
          <a:p>
            <a:r>
              <a:rPr lang="fr-FR" b="1" u="sng" dirty="0" smtClean="0">
                <a:solidFill>
                  <a:schemeClr val="accent1">
                    <a:lumMod val="75000"/>
                  </a:schemeClr>
                </a:solidFill>
              </a:rPr>
              <a:t>Changement de maquettes en licence:</a:t>
            </a:r>
          </a:p>
          <a:p>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L1:</a:t>
            </a:r>
          </a:p>
          <a:p>
            <a:r>
              <a:rPr lang="fr-FR" dirty="0" smtClean="0">
                <a:solidFill>
                  <a:schemeClr val="accent1">
                    <a:lumMod val="75000"/>
                  </a:schemeClr>
                </a:solidFill>
              </a:rPr>
              <a:t>- Ajout des parcours ‘OUI SI …’ : pas d’impact sur la maquette en 2018 juste les MCC</a:t>
            </a:r>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Physique:</a:t>
            </a:r>
          </a:p>
          <a:p>
            <a:pPr marL="285750" indent="-285750">
              <a:buFontTx/>
              <a:buChar char="-"/>
            </a:pPr>
            <a:r>
              <a:rPr lang="fr-FR" dirty="0" smtClean="0">
                <a:solidFill>
                  <a:schemeClr val="accent1">
                    <a:lumMod val="75000"/>
                  </a:schemeClr>
                </a:solidFill>
              </a:rPr>
              <a:t>Suite au conseil de perfectionnement: en L3 interversion de deux </a:t>
            </a:r>
            <a:r>
              <a:rPr lang="fr-FR" dirty="0" err="1" smtClean="0">
                <a:solidFill>
                  <a:schemeClr val="accent1">
                    <a:lumMod val="75000"/>
                  </a:schemeClr>
                </a:solidFill>
              </a:rPr>
              <a:t>Ues</a:t>
            </a:r>
            <a:r>
              <a:rPr lang="fr-FR" dirty="0" smtClean="0">
                <a:solidFill>
                  <a:schemeClr val="accent1">
                    <a:lumMod val="75000"/>
                  </a:schemeClr>
                </a:solidFill>
              </a:rPr>
              <a:t>.</a:t>
            </a:r>
          </a:p>
          <a:p>
            <a:pPr marL="285750" indent="-285750">
              <a:buFontTx/>
              <a:buChar char="-"/>
            </a:pPr>
            <a:r>
              <a:rPr lang="fr-FR" dirty="0" smtClean="0">
                <a:solidFill>
                  <a:schemeClr val="accent1">
                    <a:lumMod val="75000"/>
                  </a:schemeClr>
                </a:solidFill>
              </a:rPr>
              <a:t>Officialisation du remplacement du PPP disciplinaire par le choix d’une UE libre (avec 1 UE libre de PPP orienté Physique/SPI)</a:t>
            </a:r>
          </a:p>
          <a:p>
            <a:endParaRPr lang="fr-FR" dirty="0" smtClean="0">
              <a:solidFill>
                <a:schemeClr val="accent1">
                  <a:lumMod val="75000"/>
                </a:schemeClr>
              </a:solidFill>
            </a:endParaRPr>
          </a:p>
          <a:p>
            <a:pPr marL="285750" indent="-285750">
              <a:buFontTx/>
              <a:buChar char="-"/>
            </a:pPr>
            <a:endParaRPr lang="fr-FR" dirty="0">
              <a:solidFill>
                <a:schemeClr val="accent1">
                  <a:lumMod val="75000"/>
                </a:schemeClr>
              </a:solidFill>
            </a:endParaRPr>
          </a:p>
          <a:p>
            <a:endParaRPr lang="fr-FR" dirty="0" smtClean="0">
              <a:solidFill>
                <a:schemeClr val="accent1">
                  <a:lumMod val="75000"/>
                </a:schemeClr>
              </a:solidFill>
            </a:endParaRPr>
          </a:p>
        </p:txBody>
      </p:sp>
    </p:spTree>
    <p:extLst>
      <p:ext uri="{BB962C8B-B14F-4D97-AF65-F5344CB8AC3E}">
        <p14:creationId xmlns:p14="http://schemas.microsoft.com/office/powerpoint/2010/main" xmlns="" val="3503522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2</a:t>
            </a:fld>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 y="225858"/>
            <a:ext cx="9143999" cy="5078313"/>
          </a:xfrm>
          <a:prstGeom prst="rect">
            <a:avLst/>
          </a:prstGeom>
          <a:noFill/>
        </p:spPr>
        <p:txBody>
          <a:bodyPr wrap="square" rtlCol="0">
            <a:spAutoFit/>
          </a:bodyPr>
          <a:lstStyle/>
          <a:p>
            <a:r>
              <a:rPr lang="fr-FR" b="1" u="sng" dirty="0" smtClean="0">
                <a:solidFill>
                  <a:schemeClr val="accent1">
                    <a:lumMod val="75000"/>
                  </a:schemeClr>
                </a:solidFill>
              </a:rPr>
              <a:t>Changement de maquettes en licence:</a:t>
            </a:r>
          </a:p>
          <a:p>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L1:</a:t>
            </a:r>
          </a:p>
          <a:p>
            <a:r>
              <a:rPr lang="fr-FR" dirty="0" smtClean="0">
                <a:solidFill>
                  <a:schemeClr val="accent1">
                    <a:lumMod val="75000"/>
                  </a:schemeClr>
                </a:solidFill>
              </a:rPr>
              <a:t>- Ajout des parcours ‘OUI SI …’ : pas d’impact sur la maquette en 2018 juste les MCC</a:t>
            </a:r>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Physique:</a:t>
            </a:r>
          </a:p>
          <a:p>
            <a:pPr marL="285750" indent="-285750">
              <a:buFontTx/>
              <a:buChar char="-"/>
            </a:pPr>
            <a:r>
              <a:rPr lang="fr-FR" dirty="0" smtClean="0">
                <a:solidFill>
                  <a:schemeClr val="accent1">
                    <a:lumMod val="75000"/>
                  </a:schemeClr>
                </a:solidFill>
              </a:rPr>
              <a:t>Suite au conseil de perfectionnement: en L3 interversion de deux </a:t>
            </a:r>
            <a:r>
              <a:rPr lang="fr-FR" dirty="0" err="1" smtClean="0">
                <a:solidFill>
                  <a:schemeClr val="accent1">
                    <a:lumMod val="75000"/>
                  </a:schemeClr>
                </a:solidFill>
              </a:rPr>
              <a:t>Ues</a:t>
            </a:r>
            <a:r>
              <a:rPr lang="fr-FR" dirty="0" smtClean="0">
                <a:solidFill>
                  <a:schemeClr val="accent1">
                    <a:lumMod val="75000"/>
                  </a:schemeClr>
                </a:solidFill>
              </a:rPr>
              <a:t>.</a:t>
            </a:r>
          </a:p>
          <a:p>
            <a:pPr marL="285750" indent="-285750">
              <a:buFontTx/>
              <a:buChar char="-"/>
            </a:pPr>
            <a:r>
              <a:rPr lang="fr-FR" dirty="0" smtClean="0">
                <a:solidFill>
                  <a:schemeClr val="accent1">
                    <a:lumMod val="75000"/>
                  </a:schemeClr>
                </a:solidFill>
              </a:rPr>
              <a:t>Officialisation du remplacement du PPP disciplinaire par le choix d’une UE libre (avec 1 UE libre de PPP orienté Physique/SPI)</a:t>
            </a:r>
          </a:p>
          <a:p>
            <a:pPr marL="285750" indent="-285750">
              <a:buFontTx/>
              <a:buChar char="-"/>
            </a:pPr>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Licence SPI</a:t>
            </a:r>
          </a:p>
          <a:p>
            <a:r>
              <a:rPr lang="fr-FR" dirty="0" smtClean="0">
                <a:solidFill>
                  <a:schemeClr val="accent1">
                    <a:lumMod val="75000"/>
                  </a:schemeClr>
                </a:solidFill>
              </a:rPr>
              <a:t>- Minimisation des couts: le parcours L3 PTR ne prend plus l’UE d’habilitation électrique. (digression: pas de seconde session)</a:t>
            </a:r>
          </a:p>
          <a:p>
            <a:endParaRPr lang="fr-FR" dirty="0" smtClean="0">
              <a:solidFill>
                <a:schemeClr val="accent1">
                  <a:lumMod val="75000"/>
                </a:schemeClr>
              </a:solidFill>
            </a:endParaRPr>
          </a:p>
          <a:p>
            <a:pPr marL="285750" indent="-285750">
              <a:buFontTx/>
              <a:buChar char="-"/>
            </a:pPr>
            <a:endParaRPr lang="fr-FR" dirty="0">
              <a:solidFill>
                <a:schemeClr val="accent1">
                  <a:lumMod val="75000"/>
                </a:schemeClr>
              </a:solidFill>
            </a:endParaRPr>
          </a:p>
          <a:p>
            <a:endParaRPr lang="fr-FR" dirty="0" smtClean="0">
              <a:solidFill>
                <a:schemeClr val="accent1">
                  <a:lumMod val="75000"/>
                </a:schemeClr>
              </a:solidFill>
            </a:endParaRPr>
          </a:p>
        </p:txBody>
      </p:sp>
    </p:spTree>
    <p:extLst>
      <p:ext uri="{BB962C8B-B14F-4D97-AF65-F5344CB8AC3E}">
        <p14:creationId xmlns:p14="http://schemas.microsoft.com/office/powerpoint/2010/main" xmlns="" val="4059248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70456" y="412124"/>
            <a:ext cx="8568744" cy="4524315"/>
          </a:xfrm>
          <a:prstGeom prst="rect">
            <a:avLst/>
          </a:prstGeom>
          <a:noFill/>
        </p:spPr>
        <p:txBody>
          <a:bodyPr wrap="square" rtlCol="0">
            <a:spAutoFit/>
          </a:bodyPr>
          <a:lstStyle/>
          <a:p>
            <a:r>
              <a:rPr lang="fr-FR" b="1" u="sng" dirty="0" smtClean="0">
                <a:solidFill>
                  <a:schemeClr val="accent1">
                    <a:lumMod val="75000"/>
                  </a:schemeClr>
                </a:solidFill>
              </a:rPr>
              <a:t>Changement de maquettes en master:</a:t>
            </a:r>
          </a:p>
          <a:p>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Gestion d’entreprise en Master STI:</a:t>
            </a:r>
          </a:p>
          <a:p>
            <a:r>
              <a:rPr lang="fr-FR" dirty="0" smtClean="0">
                <a:solidFill>
                  <a:schemeClr val="accent1">
                    <a:lumMod val="75000"/>
                  </a:schemeClr>
                </a:solidFill>
              </a:rPr>
              <a:t>Suite aux conseils de perfectionnement refonte des enseignements de culture de l’entreprise. Introduction à cout constant de gestion de projet spécifique à chaque mention.</a:t>
            </a:r>
          </a:p>
          <a:p>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Master TSI_AR:</a:t>
            </a:r>
          </a:p>
          <a:p>
            <a:r>
              <a:rPr lang="fr-FR" dirty="0" smtClean="0">
                <a:solidFill>
                  <a:schemeClr val="accent1">
                    <a:lumMod val="75000"/>
                  </a:schemeClr>
                </a:solidFill>
              </a:rPr>
              <a:t>Déplacement des </a:t>
            </a:r>
            <a:r>
              <a:rPr lang="fr-FR" dirty="0" err="1" smtClean="0">
                <a:solidFill>
                  <a:schemeClr val="accent1">
                    <a:lumMod val="75000"/>
                  </a:schemeClr>
                </a:solidFill>
              </a:rPr>
              <a:t>Ues</a:t>
            </a:r>
            <a:r>
              <a:rPr lang="fr-FR" dirty="0" smtClean="0">
                <a:solidFill>
                  <a:schemeClr val="accent1">
                    <a:lumMod val="75000"/>
                  </a:schemeClr>
                </a:solidFill>
              </a:rPr>
              <a:t>. Démutualisation de certaines parties, </a:t>
            </a:r>
            <a:r>
              <a:rPr lang="fr-FR" dirty="0" err="1" smtClean="0">
                <a:solidFill>
                  <a:schemeClr val="accent1">
                    <a:lumMod val="75000"/>
                  </a:schemeClr>
                </a:solidFill>
              </a:rPr>
              <a:t>remutualisation</a:t>
            </a:r>
            <a:r>
              <a:rPr lang="fr-FR" dirty="0" smtClean="0">
                <a:solidFill>
                  <a:schemeClr val="accent1">
                    <a:lumMod val="75000"/>
                  </a:schemeClr>
                </a:solidFill>
              </a:rPr>
              <a:t> avec de la licence SPI ou licence maths. Attention aux </a:t>
            </a:r>
            <a:r>
              <a:rPr lang="fr-FR" dirty="0" err="1" smtClean="0">
                <a:solidFill>
                  <a:schemeClr val="accent1">
                    <a:lumMod val="75000"/>
                  </a:schemeClr>
                </a:solidFill>
              </a:rPr>
              <a:t>MCCs</a:t>
            </a:r>
            <a:r>
              <a:rPr lang="fr-FR" dirty="0" smtClean="0">
                <a:solidFill>
                  <a:schemeClr val="accent1">
                    <a:lumMod val="75000"/>
                  </a:schemeClr>
                </a:solidFill>
              </a:rPr>
              <a:t>! </a:t>
            </a:r>
            <a:r>
              <a:rPr lang="fr-FR" dirty="0" err="1" smtClean="0">
                <a:solidFill>
                  <a:schemeClr val="accent1">
                    <a:lumMod val="75000"/>
                  </a:schemeClr>
                </a:solidFill>
              </a:rPr>
              <a:t>Cf</a:t>
            </a:r>
            <a:r>
              <a:rPr lang="fr-FR" dirty="0" smtClean="0">
                <a:solidFill>
                  <a:schemeClr val="accent1">
                    <a:lumMod val="75000"/>
                  </a:schemeClr>
                </a:solidFill>
              </a:rPr>
              <a:t> feuille </a:t>
            </a:r>
            <a:r>
              <a:rPr lang="fr-FR" dirty="0" err="1" smtClean="0">
                <a:solidFill>
                  <a:schemeClr val="accent1">
                    <a:lumMod val="75000"/>
                  </a:schemeClr>
                </a:solidFill>
              </a:rPr>
              <a:t>Excell</a:t>
            </a:r>
            <a:r>
              <a:rPr lang="fr-FR" dirty="0" smtClean="0">
                <a:solidFill>
                  <a:schemeClr val="accent1">
                    <a:lumMod val="75000"/>
                  </a:schemeClr>
                </a:solidFill>
              </a:rPr>
              <a:t>.</a:t>
            </a:r>
            <a:endParaRPr lang="fr-FR" dirty="0">
              <a:solidFill>
                <a:schemeClr val="accent1">
                  <a:lumMod val="75000"/>
                </a:schemeClr>
              </a:solidFill>
            </a:endParaRPr>
          </a:p>
          <a:p>
            <a:endParaRPr lang="fr-FR" dirty="0" smtClean="0">
              <a:solidFill>
                <a:schemeClr val="accent1">
                  <a:lumMod val="75000"/>
                </a:schemeClr>
              </a:solidFill>
            </a:endParaRPr>
          </a:p>
          <a:p>
            <a:r>
              <a:rPr lang="fr-FR" dirty="0" smtClean="0">
                <a:solidFill>
                  <a:schemeClr val="accent1">
                    <a:lumMod val="75000"/>
                  </a:schemeClr>
                </a:solidFill>
              </a:rPr>
              <a:t>Master Mécanique et Génie Civil:</a:t>
            </a:r>
          </a:p>
          <a:p>
            <a:r>
              <a:rPr lang="fr-FR" dirty="0" smtClean="0">
                <a:solidFill>
                  <a:schemeClr val="accent1">
                    <a:lumMod val="75000"/>
                  </a:schemeClr>
                </a:solidFill>
              </a:rPr>
              <a:t>Suite aux difficultés de trouver un stage en M1. Démutualisation au S1. </a:t>
            </a:r>
            <a:r>
              <a:rPr lang="fr-FR" dirty="0" err="1" smtClean="0">
                <a:solidFill>
                  <a:schemeClr val="accent1">
                    <a:lumMod val="75000"/>
                  </a:schemeClr>
                </a:solidFill>
              </a:rPr>
              <a:t>Cf</a:t>
            </a:r>
            <a:r>
              <a:rPr lang="fr-FR" dirty="0" smtClean="0">
                <a:solidFill>
                  <a:schemeClr val="accent1">
                    <a:lumMod val="75000"/>
                  </a:schemeClr>
                </a:solidFill>
              </a:rPr>
              <a:t> feuille </a:t>
            </a:r>
            <a:r>
              <a:rPr lang="fr-FR" dirty="0" err="1" smtClean="0">
                <a:solidFill>
                  <a:schemeClr val="accent1">
                    <a:lumMod val="75000"/>
                  </a:schemeClr>
                </a:solidFill>
              </a:rPr>
              <a:t>Excell</a:t>
            </a:r>
            <a:r>
              <a:rPr lang="fr-FR" dirty="0" smtClean="0">
                <a:solidFill>
                  <a:schemeClr val="accent1">
                    <a:lumMod val="75000"/>
                  </a:schemeClr>
                </a:solidFill>
              </a:rPr>
              <a:t>.</a:t>
            </a:r>
            <a:endParaRPr lang="fr-FR" dirty="0">
              <a:solidFill>
                <a:schemeClr val="accent1">
                  <a:lumMod val="75000"/>
                </a:schemeClr>
              </a:solidFill>
            </a:endParaRPr>
          </a:p>
          <a:p>
            <a:endParaRPr lang="fr-FR" dirty="0">
              <a:solidFill>
                <a:schemeClr val="accent1">
                  <a:lumMod val="75000"/>
                </a:schemeClr>
              </a:solidFill>
            </a:endParaRPr>
          </a:p>
        </p:txBody>
      </p:sp>
    </p:spTree>
    <p:extLst>
      <p:ext uri="{BB962C8B-B14F-4D97-AF65-F5344CB8AC3E}">
        <p14:creationId xmlns:p14="http://schemas.microsoft.com/office/powerpoint/2010/main" xmlns="" val="1632317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solidFill>
                  <a:srgbClr val="FF0000"/>
                </a:solidFill>
              </a:rPr>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22</a:t>
            </a:fld>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500" y="225425"/>
            <a:ext cx="8635604" cy="6740307"/>
          </a:xfrm>
          <a:prstGeom prst="rect">
            <a:avLst/>
          </a:prstGeom>
          <a:noFill/>
        </p:spPr>
        <p:txBody>
          <a:bodyPr>
            <a:spAutoFit/>
          </a:bodyPr>
          <a:lstStyle/>
          <a:p>
            <a:pPr eaLnBrk="1" fontAlgn="auto" hangingPunct="1">
              <a:spcBef>
                <a:spcPts val="0"/>
              </a:spcBef>
              <a:spcAft>
                <a:spcPts val="0"/>
              </a:spcAft>
              <a:defRPr/>
            </a:pPr>
            <a:r>
              <a:rPr lang="fr-FR" b="1" u="sng" dirty="0">
                <a:solidFill>
                  <a:schemeClr val="accent1">
                    <a:lumMod val="75000"/>
                  </a:schemeClr>
                </a:solidFill>
                <a:latin typeface="+mn-lt"/>
              </a:rPr>
              <a:t>MCC:</a:t>
            </a:r>
          </a:p>
          <a:p>
            <a:pPr eaLnBrk="1" fontAlgn="auto" hangingPunct="1">
              <a:spcBef>
                <a:spcPts val="0"/>
              </a:spcBef>
              <a:spcAft>
                <a:spcPts val="0"/>
              </a:spcAft>
              <a:defRPr/>
            </a:pPr>
            <a:endParaRPr lang="fr-FR" dirty="0">
              <a:solidFill>
                <a:schemeClr val="accent1">
                  <a:lumMod val="75000"/>
                </a:schemeClr>
              </a:solidFill>
              <a:latin typeface="+mn-lt"/>
            </a:endParaRPr>
          </a:p>
          <a:p>
            <a:pPr eaLnBrk="1" fontAlgn="auto" hangingPunct="1">
              <a:spcBef>
                <a:spcPts val="0"/>
              </a:spcBef>
              <a:spcAft>
                <a:spcPts val="0"/>
              </a:spcAft>
              <a:defRPr/>
            </a:pPr>
            <a:r>
              <a:rPr lang="fr-FR" dirty="0">
                <a:latin typeface="+mn-lt"/>
              </a:rPr>
              <a:t>Calendrier: remontée au PAC le 3/07</a:t>
            </a:r>
          </a:p>
          <a:p>
            <a:pPr eaLnBrk="1" fontAlgn="auto" hangingPunct="1">
              <a:spcBef>
                <a:spcPts val="0"/>
              </a:spcBef>
              <a:spcAft>
                <a:spcPts val="0"/>
              </a:spcAft>
              <a:defRPr/>
            </a:pPr>
            <a:r>
              <a:rPr lang="fr-FR" dirty="0">
                <a:latin typeface="+mn-lt"/>
              </a:rPr>
              <a:t>	</a:t>
            </a:r>
            <a:r>
              <a:rPr lang="fr-FR" dirty="0">
                <a:latin typeface="+mn-lt"/>
              </a:rPr>
              <a:t>   remontée à l’UCA pour relecture vendredi 6/07</a:t>
            </a:r>
          </a:p>
          <a:p>
            <a:pPr eaLnBrk="1" fontAlgn="auto" hangingPunct="1">
              <a:spcBef>
                <a:spcPts val="0"/>
              </a:spcBef>
              <a:spcAft>
                <a:spcPts val="0"/>
              </a:spcAft>
              <a:defRPr/>
            </a:pPr>
            <a:r>
              <a:rPr lang="fr-FR" dirty="0">
                <a:latin typeface="+mn-lt"/>
              </a:rPr>
              <a:t>	</a:t>
            </a:r>
            <a:r>
              <a:rPr lang="fr-FR" dirty="0">
                <a:latin typeface="+mn-lt"/>
              </a:rPr>
              <a:t>   vote en CFVU le 25-26 septembre; CFVU de secours le 2 octobre</a:t>
            </a:r>
          </a:p>
          <a:p>
            <a:pPr eaLnBrk="1" fontAlgn="auto" hangingPunct="1">
              <a:spcBef>
                <a:spcPts val="0"/>
              </a:spcBef>
              <a:spcAft>
                <a:spcPts val="0"/>
              </a:spcAft>
              <a:defRPr/>
            </a:pPr>
            <a:endParaRPr lang="fr-FR" dirty="0">
              <a:latin typeface="+mn-lt"/>
            </a:endParaRPr>
          </a:p>
          <a:p>
            <a:pPr eaLnBrk="1" fontAlgn="auto" hangingPunct="1">
              <a:spcBef>
                <a:spcPts val="0"/>
              </a:spcBef>
              <a:spcAft>
                <a:spcPts val="0"/>
              </a:spcAft>
              <a:defRPr/>
            </a:pPr>
            <a:r>
              <a:rPr lang="fr-FR" dirty="0">
                <a:latin typeface="+mn-lt"/>
              </a:rPr>
              <a:t>Présentation par Carine Roussel vendredi 15 juin.</a:t>
            </a:r>
          </a:p>
          <a:p>
            <a:pPr eaLnBrk="1" fontAlgn="auto" hangingPunct="1">
              <a:spcBef>
                <a:spcPts val="0"/>
              </a:spcBef>
              <a:spcAft>
                <a:spcPts val="0"/>
              </a:spcAft>
              <a:defRPr/>
            </a:pPr>
            <a:endParaRPr lang="fr-FR" dirty="0">
              <a:latin typeface="+mn-lt"/>
            </a:endParaRPr>
          </a:p>
          <a:p>
            <a:pPr eaLnBrk="1" fontAlgn="auto" hangingPunct="1">
              <a:spcBef>
                <a:spcPts val="0"/>
              </a:spcBef>
              <a:spcAft>
                <a:spcPts val="0"/>
              </a:spcAft>
              <a:defRPr/>
            </a:pPr>
            <a:r>
              <a:rPr lang="fr-FR" dirty="0">
                <a:latin typeface="+mn-lt"/>
              </a:rPr>
              <a:t>Explication du cadrage national et du cadrage établissement.</a:t>
            </a:r>
          </a:p>
          <a:p>
            <a:pPr eaLnBrk="1" fontAlgn="auto" hangingPunct="1">
              <a:spcBef>
                <a:spcPts val="0"/>
              </a:spcBef>
              <a:spcAft>
                <a:spcPts val="0"/>
              </a:spcAft>
              <a:defRPr/>
            </a:pPr>
            <a:endParaRPr lang="fr-FR" dirty="0">
              <a:solidFill>
                <a:schemeClr val="accent1">
                  <a:lumMod val="75000"/>
                </a:schemeClr>
              </a:solidFill>
              <a:latin typeface="+mn-lt"/>
            </a:endParaRPr>
          </a:p>
          <a:p>
            <a:pPr eaLnBrk="1" fontAlgn="auto" hangingPunct="1">
              <a:spcBef>
                <a:spcPts val="0"/>
              </a:spcBef>
              <a:spcAft>
                <a:spcPts val="0"/>
              </a:spcAft>
              <a:defRPr/>
            </a:pPr>
            <a:r>
              <a:rPr lang="fr-FR" b="1" u="sng" dirty="0">
                <a:solidFill>
                  <a:schemeClr val="accent1">
                    <a:lumMod val="75000"/>
                  </a:schemeClr>
                </a:solidFill>
                <a:latin typeface="+mn-lt"/>
              </a:rPr>
              <a:t>Difficultés rencontrées cette année:</a:t>
            </a:r>
          </a:p>
          <a:p>
            <a:pPr eaLnBrk="1" fontAlgn="auto" hangingPunct="1">
              <a:spcBef>
                <a:spcPts val="0"/>
              </a:spcBef>
              <a:spcAft>
                <a:spcPts val="0"/>
              </a:spcAft>
              <a:defRPr/>
            </a:pPr>
            <a:endParaRPr lang="fr-FR" b="1" u="sng" dirty="0">
              <a:solidFill>
                <a:schemeClr val="accent1">
                  <a:lumMod val="75000"/>
                </a:schemeClr>
              </a:solidFill>
              <a:latin typeface="+mn-lt"/>
            </a:endParaRPr>
          </a:p>
          <a:p>
            <a:pPr marL="285750" indent="-285750" eaLnBrk="1" fontAlgn="auto" hangingPunct="1">
              <a:spcBef>
                <a:spcPts val="0"/>
              </a:spcBef>
              <a:spcAft>
                <a:spcPts val="0"/>
              </a:spcAft>
              <a:buFontTx/>
              <a:buChar char="-"/>
              <a:defRPr/>
            </a:pPr>
            <a:r>
              <a:rPr lang="fr-FR" dirty="0">
                <a:latin typeface="+mn-lt"/>
              </a:rPr>
              <a:t>La multiplication des évaluations et la gestion des évaluations mélange Contrôle Continu + Examen a été difficile.</a:t>
            </a:r>
          </a:p>
          <a:p>
            <a:pPr marL="285750" indent="-285750" eaLnBrk="1" fontAlgn="auto" hangingPunct="1">
              <a:spcBef>
                <a:spcPts val="0"/>
              </a:spcBef>
              <a:spcAft>
                <a:spcPts val="0"/>
              </a:spcAft>
              <a:buFontTx/>
              <a:buChar char="-"/>
              <a:defRPr/>
            </a:pPr>
            <a:endParaRPr lang="fr-FR" dirty="0">
              <a:latin typeface="+mn-lt"/>
            </a:endParaRPr>
          </a:p>
          <a:p>
            <a:pPr marL="285750" indent="-285750" eaLnBrk="1" fontAlgn="auto" hangingPunct="1">
              <a:spcBef>
                <a:spcPts val="0"/>
              </a:spcBef>
              <a:spcAft>
                <a:spcPts val="0"/>
              </a:spcAft>
              <a:buFontTx/>
              <a:buChar char="-"/>
              <a:defRPr/>
            </a:pPr>
            <a:r>
              <a:rPr lang="fr-FR" dirty="0">
                <a:latin typeface="+mn-lt"/>
              </a:rPr>
              <a:t>La notation ‘épreuve de substitution’ est trop opaque.</a:t>
            </a:r>
          </a:p>
          <a:p>
            <a:pPr marL="285750" indent="-285750" eaLnBrk="1" fontAlgn="auto" hangingPunct="1">
              <a:spcBef>
                <a:spcPts val="0"/>
              </a:spcBef>
              <a:spcAft>
                <a:spcPts val="0"/>
              </a:spcAft>
              <a:buFontTx/>
              <a:buChar char="-"/>
              <a:defRPr/>
            </a:pPr>
            <a:endParaRPr lang="fr-FR" dirty="0">
              <a:latin typeface="+mn-lt"/>
            </a:endParaRPr>
          </a:p>
          <a:p>
            <a:pPr marL="285750" indent="-285750" eaLnBrk="1" fontAlgn="auto" hangingPunct="1">
              <a:spcBef>
                <a:spcPts val="0"/>
              </a:spcBef>
              <a:spcAft>
                <a:spcPts val="0"/>
              </a:spcAft>
              <a:buFontTx/>
              <a:buChar char="-"/>
              <a:defRPr/>
            </a:pPr>
            <a:r>
              <a:rPr lang="fr-FR" dirty="0">
                <a:latin typeface="+mn-lt"/>
              </a:rPr>
              <a:t>Le cadrage établissement n’a pas été respecté (par ignorance des règles).</a:t>
            </a:r>
          </a:p>
          <a:p>
            <a:pPr eaLnBrk="1" fontAlgn="auto" hangingPunct="1">
              <a:spcBef>
                <a:spcPts val="0"/>
              </a:spcBef>
              <a:spcAft>
                <a:spcPts val="0"/>
              </a:spcAft>
              <a:defRPr/>
            </a:pPr>
            <a:endParaRPr lang="fr-FR" dirty="0">
              <a:solidFill>
                <a:schemeClr val="accent1">
                  <a:lumMod val="75000"/>
                </a:schemeClr>
              </a:solidFill>
              <a:latin typeface="+mn-lt"/>
            </a:endParaRPr>
          </a:p>
          <a:p>
            <a:pPr marL="285750" indent="-285750" eaLnBrk="1" fontAlgn="auto" hangingPunct="1">
              <a:spcBef>
                <a:spcPts val="0"/>
              </a:spcBef>
              <a:spcAft>
                <a:spcPts val="0"/>
              </a:spcAft>
              <a:buFont typeface="Wingdings" panose="05000000000000000000" pitchFamily="2" charset="2"/>
              <a:buChar char="à"/>
              <a:defRPr/>
            </a:pPr>
            <a:r>
              <a:rPr lang="fr-FR" dirty="0">
                <a:solidFill>
                  <a:schemeClr val="accent1">
                    <a:lumMod val="75000"/>
                  </a:schemeClr>
                </a:solidFill>
                <a:latin typeface="+mn-lt"/>
                <a:sym typeface="Wingdings" panose="05000000000000000000" pitchFamily="2" charset="2"/>
              </a:rPr>
              <a:t>Les </a:t>
            </a:r>
            <a:r>
              <a:rPr lang="fr-FR" dirty="0" err="1">
                <a:solidFill>
                  <a:schemeClr val="accent1">
                    <a:lumMod val="75000"/>
                  </a:schemeClr>
                </a:solidFill>
                <a:latin typeface="+mn-lt"/>
                <a:sym typeface="Wingdings" panose="05000000000000000000" pitchFamily="2" charset="2"/>
              </a:rPr>
              <a:t>MCCs</a:t>
            </a:r>
            <a:r>
              <a:rPr lang="fr-FR" dirty="0">
                <a:solidFill>
                  <a:schemeClr val="accent1">
                    <a:lumMod val="75000"/>
                  </a:schemeClr>
                </a:solidFill>
                <a:latin typeface="+mn-lt"/>
                <a:sym typeface="Wingdings" panose="05000000000000000000" pitchFamily="2" charset="2"/>
              </a:rPr>
              <a:t> bougent beaucoup cette année.</a:t>
            </a:r>
          </a:p>
          <a:p>
            <a:pPr eaLnBrk="1" fontAlgn="auto" hangingPunct="1">
              <a:spcBef>
                <a:spcPts val="0"/>
              </a:spcBef>
              <a:spcAft>
                <a:spcPts val="0"/>
              </a:spcAft>
              <a:defRPr/>
            </a:pPr>
            <a:r>
              <a:rPr lang="fr-FR" dirty="0">
                <a:solidFill>
                  <a:schemeClr val="accent1">
                    <a:lumMod val="75000"/>
                  </a:schemeClr>
                </a:solidFill>
                <a:latin typeface="+mn-lt"/>
                <a:sym typeface="Wingdings" panose="05000000000000000000" pitchFamily="2" charset="2"/>
              </a:rPr>
              <a:t>Généralement au vu du fonctionnement de cette année et du retour des étudiants en conseil de perfectionnement.</a:t>
            </a:r>
          </a:p>
          <a:p>
            <a:pPr eaLnBrk="1" fontAlgn="auto" hangingPunct="1">
              <a:spcBef>
                <a:spcPts val="0"/>
              </a:spcBef>
              <a:spcAft>
                <a:spcPts val="0"/>
              </a:spcAft>
              <a:defRPr/>
            </a:pPr>
            <a:endParaRPr lang="fr-FR" dirty="0">
              <a:solidFill>
                <a:schemeClr val="accent1">
                  <a:lumMod val="75000"/>
                </a:schemeClr>
              </a:solidFill>
              <a:latin typeface="+mn-lt"/>
              <a:sym typeface="Wingdings" panose="05000000000000000000" pitchFamily="2" charset="2"/>
            </a:endParaRPr>
          </a:p>
          <a:p>
            <a:pPr eaLnBrk="1" fontAlgn="auto" hangingPunct="1">
              <a:spcBef>
                <a:spcPts val="0"/>
              </a:spcBef>
              <a:spcAft>
                <a:spcPts val="0"/>
              </a:spcAft>
              <a:defRPr/>
            </a:pPr>
            <a:r>
              <a:rPr lang="fr-FR" b="1" dirty="0">
                <a:latin typeface="+mn-lt"/>
                <a:sym typeface="Wingdings" panose="05000000000000000000" pitchFamily="2" charset="2"/>
              </a:rPr>
              <a:t>A voir et à décider….</a:t>
            </a:r>
            <a:endParaRPr lang="fr-FR" b="1" dirty="0">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91704" y="360364"/>
            <a:ext cx="8635603" cy="3693319"/>
          </a:xfrm>
          <a:prstGeom prst="rect">
            <a:avLst/>
          </a:prstGeom>
          <a:noFill/>
        </p:spPr>
        <p:txBody>
          <a:bodyPr>
            <a:spAutoFit/>
          </a:bodyPr>
          <a:lstStyle/>
          <a:p>
            <a:pPr marL="342900" indent="-342900" eaLnBrk="1" fontAlgn="auto" hangingPunct="1">
              <a:spcBef>
                <a:spcPts val="0"/>
              </a:spcBef>
              <a:spcAft>
                <a:spcPts val="0"/>
              </a:spcAft>
              <a:buFontTx/>
              <a:buAutoNum type="arabicParenR"/>
              <a:defRPr/>
            </a:pPr>
            <a:r>
              <a:rPr lang="fr-FR" b="1" dirty="0">
                <a:latin typeface="+mn-lt"/>
              </a:rPr>
              <a:t>Le chapeau général</a:t>
            </a:r>
          </a:p>
          <a:p>
            <a:pPr eaLnBrk="1" fontAlgn="auto" hangingPunct="1">
              <a:spcBef>
                <a:spcPts val="0"/>
              </a:spcBef>
              <a:spcAft>
                <a:spcPts val="0"/>
              </a:spcAft>
              <a:defRPr/>
            </a:pPr>
            <a:r>
              <a:rPr lang="fr-FR" b="1" dirty="0">
                <a:latin typeface="+mn-lt"/>
              </a:rPr>
              <a:t>	</a:t>
            </a:r>
            <a:r>
              <a:rPr lang="fr-FR" b="1" dirty="0">
                <a:latin typeface="+mn-lt"/>
              </a:rPr>
              <a:t>	Q1: on garde le notre et on inclut pour le L1 celui du SPL1?</a:t>
            </a:r>
          </a:p>
          <a:p>
            <a:pPr eaLnBrk="1" fontAlgn="auto" hangingPunct="1">
              <a:spcBef>
                <a:spcPts val="0"/>
              </a:spcBef>
              <a:spcAft>
                <a:spcPts val="0"/>
              </a:spcAft>
              <a:defRPr/>
            </a:pPr>
            <a:r>
              <a:rPr lang="fr-FR" b="1" dirty="0">
                <a:latin typeface="+mn-lt"/>
              </a:rPr>
              <a:t>	</a:t>
            </a:r>
            <a:r>
              <a:rPr lang="fr-FR" b="1" dirty="0">
                <a:latin typeface="+mn-lt"/>
              </a:rPr>
              <a:t>	Q2: non compensation des semestres pour les masters SPI.</a:t>
            </a:r>
          </a:p>
          <a:p>
            <a:pPr eaLnBrk="1" fontAlgn="auto" hangingPunct="1">
              <a:spcBef>
                <a:spcPts val="0"/>
              </a:spcBef>
              <a:spcAft>
                <a:spcPts val="0"/>
              </a:spcAft>
              <a:defRPr/>
            </a:pPr>
            <a:endParaRPr lang="fr-FR" b="1" dirty="0">
              <a:latin typeface="+mn-lt"/>
            </a:endParaRPr>
          </a:p>
          <a:p>
            <a:pPr eaLnBrk="1" fontAlgn="auto" hangingPunct="1">
              <a:spcBef>
                <a:spcPts val="0"/>
              </a:spcBef>
              <a:spcAft>
                <a:spcPts val="0"/>
              </a:spcAft>
              <a:defRPr/>
            </a:pPr>
            <a:r>
              <a:rPr lang="fr-FR" b="1" dirty="0">
                <a:latin typeface="+mn-lt"/>
              </a:rPr>
              <a:t>2) Dans les </a:t>
            </a:r>
            <a:r>
              <a:rPr lang="fr-FR" b="1" dirty="0" err="1">
                <a:latin typeface="+mn-lt"/>
              </a:rPr>
              <a:t>UEs</a:t>
            </a:r>
            <a:endParaRPr lang="fr-FR" b="1" dirty="0">
              <a:latin typeface="+mn-lt"/>
            </a:endParaRPr>
          </a:p>
          <a:p>
            <a:pPr eaLnBrk="1" fontAlgn="auto" hangingPunct="1">
              <a:spcBef>
                <a:spcPts val="0"/>
              </a:spcBef>
              <a:spcAft>
                <a:spcPts val="0"/>
              </a:spcAft>
              <a:defRPr/>
            </a:pPr>
            <a:r>
              <a:rPr lang="fr-FR" b="1" dirty="0">
                <a:latin typeface="+mn-lt"/>
              </a:rPr>
              <a:t>	</a:t>
            </a:r>
            <a:r>
              <a:rPr lang="fr-FR" b="1" dirty="0">
                <a:latin typeface="+mn-lt"/>
              </a:rPr>
              <a:t>	Q1: on ne respecte pas le ‘au minimum 2CCs’ et on annonce un nombre précis.</a:t>
            </a:r>
          </a:p>
          <a:p>
            <a:pPr eaLnBrk="1" fontAlgn="auto" hangingPunct="1">
              <a:spcBef>
                <a:spcPts val="0"/>
              </a:spcBef>
              <a:spcAft>
                <a:spcPts val="0"/>
              </a:spcAft>
              <a:defRPr/>
            </a:pPr>
            <a:r>
              <a:rPr lang="fr-FR" b="1" dirty="0">
                <a:latin typeface="+mn-lt"/>
              </a:rPr>
              <a:t>	</a:t>
            </a:r>
            <a:r>
              <a:rPr lang="fr-FR" b="1" dirty="0">
                <a:latin typeface="+mn-lt"/>
              </a:rPr>
              <a:t>	Q2: garder une note d’EC ou tout repasser (licence SPI), garder les notes de projet</a:t>
            </a:r>
          </a:p>
          <a:p>
            <a:pPr eaLnBrk="1" fontAlgn="auto" hangingPunct="1">
              <a:spcBef>
                <a:spcPts val="0"/>
              </a:spcBef>
              <a:spcAft>
                <a:spcPts val="0"/>
              </a:spcAft>
              <a:defRPr/>
            </a:pPr>
            <a:r>
              <a:rPr lang="fr-FR" b="1" dirty="0">
                <a:latin typeface="+mn-lt"/>
              </a:rPr>
              <a:t>	</a:t>
            </a:r>
            <a:r>
              <a:rPr lang="fr-FR" b="1" dirty="0">
                <a:latin typeface="+mn-lt"/>
              </a:rPr>
              <a:t>	</a:t>
            </a:r>
            <a:endParaRPr lang="fr-FR" b="1" dirty="0">
              <a:latin typeface="+mn-lt"/>
            </a:endParaRPr>
          </a:p>
          <a:p>
            <a:pPr eaLnBrk="1" fontAlgn="auto" hangingPunct="1">
              <a:spcBef>
                <a:spcPts val="0"/>
              </a:spcBef>
              <a:spcAft>
                <a:spcPts val="0"/>
              </a:spcAft>
              <a:defRPr/>
            </a:pPr>
            <a:r>
              <a:rPr lang="fr-FR" b="1" dirty="0">
                <a:latin typeface="+mn-lt"/>
              </a:rPr>
              <a:t>…</a:t>
            </a:r>
          </a:p>
          <a:p>
            <a:pPr eaLnBrk="1" fontAlgn="auto" hangingPunct="1">
              <a:spcBef>
                <a:spcPts val="0"/>
              </a:spcBef>
              <a:spcAft>
                <a:spcPts val="0"/>
              </a:spcAft>
              <a:defRPr/>
            </a:pPr>
            <a:endParaRPr lang="fr-FR" b="1" dirty="0">
              <a:latin typeface="+mn-lt"/>
            </a:endParaRPr>
          </a:p>
          <a:p>
            <a:pPr eaLnBrk="1" fontAlgn="auto" hangingPunct="1">
              <a:spcBef>
                <a:spcPts val="0"/>
              </a:spcBef>
              <a:spcAft>
                <a:spcPts val="0"/>
              </a:spcAft>
              <a:defRPr/>
            </a:pPr>
            <a:r>
              <a:rPr lang="fr-FR" b="1" dirty="0">
                <a:latin typeface="+mn-lt"/>
              </a:rPr>
              <a:t>Vote?</a:t>
            </a:r>
            <a:endParaRPr lang="fr-FR" b="1" dirty="0">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solidFill>
                  <a:srgbClr val="FF0000"/>
                </a:solidFill>
              </a:rPr>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25</a:t>
            </a:fld>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143000"/>
          </a:xfrm>
        </p:spPr>
        <p:txBody>
          <a:bodyPr>
            <a:normAutofit/>
          </a:bodyPr>
          <a:lstStyle/>
          <a:p>
            <a:pPr lvl="0"/>
            <a:r>
              <a:rPr lang="fr-FR" dirty="0" smtClean="0"/>
              <a:t>Agrégation de physique </a:t>
            </a:r>
            <a:endParaRPr lang="fr-FR" dirty="0"/>
          </a:p>
        </p:txBody>
      </p:sp>
      <p:sp>
        <p:nvSpPr>
          <p:cNvPr id="3" name="Espace réservé du contenu 2"/>
          <p:cNvSpPr>
            <a:spLocks noGrp="1"/>
          </p:cNvSpPr>
          <p:nvPr>
            <p:ph idx="1"/>
          </p:nvPr>
        </p:nvSpPr>
        <p:spPr>
          <a:xfrm>
            <a:off x="457200" y="1340768"/>
            <a:ext cx="8686800" cy="4525963"/>
          </a:xfrm>
        </p:spPr>
        <p:txBody>
          <a:bodyPr/>
          <a:lstStyle/>
          <a:p>
            <a:r>
              <a:rPr lang="fr-FR" dirty="0" smtClean="0"/>
              <a:t>Seuils d’ouverture :</a:t>
            </a:r>
          </a:p>
          <a:p>
            <a:pPr lvl="1"/>
            <a:r>
              <a:rPr lang="fr-FR" dirty="0" smtClean="0"/>
              <a:t>1° année (rentrée 2017) : M1 (5) + 30h spécifique agrégation interne (10)</a:t>
            </a:r>
          </a:p>
          <a:p>
            <a:pPr lvl="1"/>
            <a:r>
              <a:rPr lang="fr-FR" dirty="0" smtClean="0"/>
              <a:t>2° année : M1 (8) + M2 (5) + externe (2) + spéciaux (2)+ 30h agrégation interne (13)</a:t>
            </a:r>
          </a:p>
          <a:p>
            <a:pPr>
              <a:buFont typeface="Wingdings" pitchFamily="2" charset="2"/>
              <a:buChar char="Ø"/>
            </a:pPr>
            <a:r>
              <a:rPr lang="fr-FR" dirty="0" smtClean="0"/>
              <a:t> le rectorat ne finance pas de préparation interne</a:t>
            </a:r>
          </a:p>
          <a:p>
            <a:pPr>
              <a:buFont typeface="Wingdings" pitchFamily="2" charset="2"/>
              <a:buChar char="Ø"/>
            </a:pPr>
            <a:r>
              <a:rPr lang="fr-FR" dirty="0" smtClean="0"/>
              <a:t> 2 candidats internes</a:t>
            </a:r>
          </a:p>
          <a:p>
            <a:pPr lvl="1">
              <a:buNone/>
            </a:pPr>
            <a:r>
              <a:rPr lang="fr-FR" dirty="0" smtClean="0"/>
              <a:t>	</a:t>
            </a:r>
            <a:r>
              <a:rPr lang="fr-FR" dirty="0" smtClean="0">
                <a:sym typeface="Wingdings" pitchFamily="2" charset="2"/>
              </a:rPr>
              <a:t> ouverture inenvisageable en 2018</a:t>
            </a:r>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26</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solidFill>
                  <a:srgbClr val="FF0000"/>
                </a:solidFill>
              </a:rPr>
              <a:t>DU Data </a:t>
            </a:r>
            <a:r>
              <a:rPr lang="fr-FR" sz="2400" dirty="0" err="1" smtClean="0">
                <a:solidFill>
                  <a:srgbClr val="FF0000"/>
                </a:solidFill>
              </a:rPr>
              <a:t>Scientist</a:t>
            </a:r>
            <a:r>
              <a:rPr lang="fr-FR" sz="2400" dirty="0" smtClean="0">
                <a:solidFill>
                  <a:srgbClr val="FF0000"/>
                </a:solidFill>
              </a:rPr>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27</a:t>
            </a:fld>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143000"/>
          </a:xfrm>
        </p:spPr>
        <p:txBody>
          <a:bodyPr>
            <a:normAutofit/>
          </a:bodyPr>
          <a:lstStyle/>
          <a:p>
            <a:pPr lvl="0"/>
            <a:r>
              <a:rPr lang="fr-FR" dirty="0" smtClean="0"/>
              <a:t>DU Data </a:t>
            </a:r>
            <a:r>
              <a:rPr lang="fr-FR" dirty="0" err="1" smtClean="0"/>
              <a:t>Scientist</a:t>
            </a:r>
            <a:r>
              <a:rPr lang="fr-FR" dirty="0" smtClean="0"/>
              <a:t> </a:t>
            </a:r>
          </a:p>
        </p:txBody>
      </p:sp>
      <p:sp>
        <p:nvSpPr>
          <p:cNvPr id="3" name="Espace réservé du contenu 2"/>
          <p:cNvSpPr>
            <a:spLocks noGrp="1"/>
          </p:cNvSpPr>
          <p:nvPr>
            <p:ph idx="1"/>
          </p:nvPr>
        </p:nvSpPr>
        <p:spPr>
          <a:xfrm>
            <a:off x="457200" y="1340768"/>
            <a:ext cx="8686800" cy="4525963"/>
          </a:xfrm>
        </p:spPr>
        <p:txBody>
          <a:bodyPr>
            <a:normAutofit fontScale="92500" lnSpcReduction="10000"/>
          </a:bodyPr>
          <a:lstStyle/>
          <a:p>
            <a:r>
              <a:rPr lang="fr-FR" dirty="0" smtClean="0"/>
              <a:t>4 </a:t>
            </a:r>
            <a:r>
              <a:rPr lang="fr-FR" dirty="0" err="1" smtClean="0"/>
              <a:t>UEs</a:t>
            </a:r>
            <a:r>
              <a:rPr lang="fr-FR" dirty="0" smtClean="0"/>
              <a:t> du Master PFA</a:t>
            </a:r>
          </a:p>
          <a:p>
            <a:r>
              <a:rPr lang="fr-FR" dirty="0" smtClean="0"/>
              <a:t>3 </a:t>
            </a:r>
            <a:r>
              <a:rPr lang="fr-FR" dirty="0" err="1" smtClean="0"/>
              <a:t>UEs</a:t>
            </a:r>
            <a:r>
              <a:rPr lang="fr-FR" dirty="0" smtClean="0"/>
              <a:t> spécifiques à seuil d’ouverture 8/9 étudiants qui ouvrent au 2° semestre</a:t>
            </a:r>
          </a:p>
          <a:p>
            <a:r>
              <a:rPr lang="fr-FR" dirty="0" smtClean="0"/>
              <a:t> Validation nécessaire de 5 </a:t>
            </a:r>
            <a:r>
              <a:rPr lang="fr-FR" dirty="0" err="1" smtClean="0"/>
              <a:t>UEs</a:t>
            </a:r>
            <a:r>
              <a:rPr lang="fr-FR" dirty="0" smtClean="0"/>
              <a:t> </a:t>
            </a:r>
          </a:p>
          <a:p>
            <a:pPr lvl="1">
              <a:buFont typeface="Wingdings" pitchFamily="2" charset="2"/>
              <a:buChar char="Ø"/>
            </a:pPr>
            <a:r>
              <a:rPr lang="fr-FR" dirty="0" smtClean="0"/>
              <a:t> 4 candidats intéressés par la FC (recherche de financement)</a:t>
            </a:r>
          </a:p>
          <a:p>
            <a:pPr lvl="1">
              <a:buNone/>
            </a:pPr>
            <a:endParaRPr lang="fr-FR" dirty="0" smtClean="0"/>
          </a:p>
          <a:p>
            <a:pPr lvl="1">
              <a:buFont typeface="Wingdings"/>
              <a:buChar char="è"/>
            </a:pPr>
            <a:r>
              <a:rPr lang="fr-FR" dirty="0" smtClean="0">
                <a:sym typeface="Wingdings" pitchFamily="2" charset="2"/>
              </a:rPr>
              <a:t>Information claire des étudiants</a:t>
            </a:r>
          </a:p>
          <a:p>
            <a:pPr lvl="1">
              <a:buFont typeface="Wingdings"/>
              <a:buChar char="è"/>
            </a:pPr>
            <a:r>
              <a:rPr lang="fr-FR" dirty="0" smtClean="0">
                <a:sym typeface="Wingdings" pitchFamily="2" charset="2"/>
              </a:rPr>
              <a:t>Incitation à choisir les </a:t>
            </a:r>
            <a:r>
              <a:rPr lang="fr-FR" dirty="0" err="1" smtClean="0">
                <a:sym typeface="Wingdings" pitchFamily="2" charset="2"/>
              </a:rPr>
              <a:t>UEs</a:t>
            </a:r>
            <a:r>
              <a:rPr lang="fr-FR" dirty="0" smtClean="0">
                <a:sym typeface="Wingdings" pitchFamily="2" charset="2"/>
              </a:rPr>
              <a:t> Masters</a:t>
            </a:r>
          </a:p>
          <a:p>
            <a:pPr lvl="1">
              <a:buFont typeface="Wingdings"/>
              <a:buChar char="è"/>
            </a:pPr>
            <a:r>
              <a:rPr lang="fr-FR" dirty="0" smtClean="0">
                <a:sym typeface="Wingdings" pitchFamily="2" charset="2"/>
              </a:rPr>
              <a:t>Quelques semaines pour décider</a:t>
            </a:r>
            <a:endParaRPr lang="fr-FR" dirty="0" smtClean="0"/>
          </a:p>
          <a:p>
            <a:pPr lvl="1">
              <a:buNone/>
            </a:pPr>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28</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solidFill>
                  <a:srgbClr val="FF0000"/>
                </a:solidFill>
              </a:rPr>
              <a:t>Questions diverses </a:t>
            </a:r>
            <a:endParaRPr lang="fr-FR" sz="2400" dirty="0">
              <a:solidFill>
                <a:srgbClr val="FF0000"/>
              </a:solidFill>
            </a:endParaRPr>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29</a:t>
            </a:fld>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Ordre du jour</a:t>
            </a:r>
            <a:endParaRPr lang="fr-FR" dirty="0"/>
          </a:p>
        </p:txBody>
      </p:sp>
      <p:sp>
        <p:nvSpPr>
          <p:cNvPr id="3" name="Espace réservé du contenu 2"/>
          <p:cNvSpPr>
            <a:spLocks noGrp="1"/>
          </p:cNvSpPr>
          <p:nvPr>
            <p:ph idx="1"/>
          </p:nvPr>
        </p:nvSpPr>
        <p:spPr>
          <a:xfrm>
            <a:off x="457200" y="1484784"/>
            <a:ext cx="8435280" cy="3672408"/>
          </a:xfrm>
        </p:spPr>
        <p:txBody>
          <a:bodyPr>
            <a:normAutofit fontScale="92500" lnSpcReduction="10000"/>
          </a:bodyPr>
          <a:lstStyle/>
          <a:p>
            <a:pPr lvl="0"/>
            <a:r>
              <a:rPr lang="fr-FR" sz="2400" dirty="0" smtClean="0"/>
              <a:t>Informations générales </a:t>
            </a:r>
          </a:p>
          <a:p>
            <a:pPr lvl="1"/>
            <a:r>
              <a:rPr lang="fr-FR" sz="2000" dirty="0" smtClean="0">
                <a:solidFill>
                  <a:srgbClr val="FF0000"/>
                </a:solidFill>
              </a:rPr>
              <a:t>restructuration de l'UCA</a:t>
            </a:r>
          </a:p>
          <a:p>
            <a:pPr lvl="1"/>
            <a:r>
              <a:rPr lang="fr-FR" sz="2000" dirty="0" smtClean="0"/>
              <a:t>référentiel : dotation</a:t>
            </a:r>
          </a:p>
          <a:p>
            <a:pPr lvl="1"/>
            <a:r>
              <a:rPr lang="fr-FR" sz="2000" dirty="0" smtClean="0"/>
              <a:t>responsabilité du master QHS</a:t>
            </a:r>
          </a:p>
          <a:p>
            <a:pPr lvl="0"/>
            <a:r>
              <a:rPr lang="fr-FR" sz="2400" dirty="0" smtClean="0"/>
              <a:t>Point d'exécution budgétaire</a:t>
            </a:r>
          </a:p>
          <a:p>
            <a:pPr lvl="0"/>
            <a:r>
              <a:rPr lang="fr-FR" sz="2400" dirty="0" smtClean="0"/>
              <a:t>Modifications des maquettes des formations</a:t>
            </a:r>
          </a:p>
          <a:p>
            <a:pPr lvl="0"/>
            <a:r>
              <a:rPr lang="fr-FR" sz="2400" dirty="0" smtClean="0"/>
              <a:t>Modalités de contrôle des connaissances</a:t>
            </a:r>
          </a:p>
          <a:p>
            <a:pPr lvl="0"/>
            <a:r>
              <a:rPr lang="fr-FR" sz="2400" dirty="0" smtClean="0"/>
              <a:t>Agrégation de physique </a:t>
            </a:r>
          </a:p>
          <a:p>
            <a:pPr lvl="0"/>
            <a:r>
              <a:rPr lang="fr-FR" sz="2400" dirty="0" smtClean="0"/>
              <a:t>DU Data </a:t>
            </a:r>
            <a:r>
              <a:rPr lang="fr-FR" sz="2400" dirty="0" err="1" smtClean="0"/>
              <a:t>Scientist</a:t>
            </a:r>
            <a:r>
              <a:rPr lang="fr-FR" sz="2400" dirty="0" smtClean="0"/>
              <a:t> </a:t>
            </a:r>
          </a:p>
          <a:p>
            <a:pPr lvl="0"/>
            <a:r>
              <a:rPr lang="fr-FR" sz="2400" dirty="0" smtClean="0"/>
              <a:t>Questions diverses </a:t>
            </a:r>
            <a:endParaRPr lang="fr-FR" sz="2400" dirty="0"/>
          </a:p>
        </p:txBody>
      </p:sp>
      <p:pic>
        <p:nvPicPr>
          <p:cNvPr id="4" name="Image 3"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5" name="Espace réservé du numéro de diapositive 4"/>
          <p:cNvSpPr>
            <a:spLocks noGrp="1"/>
          </p:cNvSpPr>
          <p:nvPr>
            <p:ph type="sldNum" sz="quarter" idx="12"/>
          </p:nvPr>
        </p:nvSpPr>
        <p:spPr/>
        <p:txBody>
          <a:bodyPr/>
          <a:lstStyle/>
          <a:p>
            <a:fld id="{2F4A69B5-58E0-4CD2-8037-5A0F8EA91998}" type="slidenum">
              <a:rPr lang="fr-FR" smtClean="0"/>
              <a:pPr/>
              <a:t>3</a:t>
            </a:fld>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F4A69B5-58E0-4CD2-8037-5A0F8EA91998}" type="slidenum">
              <a:rPr lang="fr-FR" smtClean="0"/>
              <a:pPr/>
              <a:t>4</a:t>
            </a:fld>
            <a:endParaRPr lang="fr-FR" dirty="0"/>
          </a:p>
        </p:txBody>
      </p:sp>
      <p:sp>
        <p:nvSpPr>
          <p:cNvPr id="5" name="Espace réservé du contenu 2"/>
          <p:cNvSpPr txBox="1">
            <a:spLocks/>
          </p:cNvSpPr>
          <p:nvPr/>
        </p:nvSpPr>
        <p:spPr>
          <a:xfrm>
            <a:off x="467544" y="1556792"/>
            <a:ext cx="8229600" cy="339447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Cadre de la réflexion</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une nouvelle Université au service des ambitions de site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L’évolution accompagne</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la création d’un Institut d’Ingénierie doté d’une personnalité juridique</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le projet de rapprochement des deux IUT</a:t>
            </a:r>
            <a:endParaRPr kumimoji="0" lang="fr-F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itre 1"/>
          <p:cNvSpPr>
            <a:spLocks noGrp="1"/>
          </p:cNvSpPr>
          <p:nvPr>
            <p:ph type="title"/>
          </p:nvPr>
        </p:nvSpPr>
        <p:spPr>
          <a:xfrm>
            <a:off x="457200" y="-90264"/>
            <a:ext cx="8229600" cy="1143000"/>
          </a:xfrm>
        </p:spPr>
        <p:txBody>
          <a:bodyPr/>
          <a:lstStyle/>
          <a:p>
            <a:r>
              <a:rPr lang="fr-FR" dirty="0" smtClean="0"/>
              <a:t>Restructuration de l’UCA</a:t>
            </a:r>
            <a:endParaRPr lang="fr-FR" dirty="0"/>
          </a:p>
        </p:txBody>
      </p:sp>
      <p:pic>
        <p:nvPicPr>
          <p:cNvPr id="10" name="Image 9" descr="eupi_long_RVB.jpg"/>
          <p:cNvPicPr>
            <a:picLocks noChangeAspect="1"/>
          </p:cNvPicPr>
          <p:nvPr/>
        </p:nvPicPr>
        <p:blipFill>
          <a:blip r:embed="rId2" cstate="print"/>
          <a:stretch>
            <a:fillRect/>
          </a:stretch>
        </p:blipFill>
        <p:spPr>
          <a:xfrm>
            <a:off x="288036" y="5733256"/>
            <a:ext cx="5148060" cy="104756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Image 105" descr="eupi_long_RVB.jpg"/>
          <p:cNvPicPr>
            <a:picLocks noChangeAspect="1"/>
          </p:cNvPicPr>
          <p:nvPr/>
        </p:nvPicPr>
        <p:blipFill>
          <a:blip r:embed="rId2" cstate="print"/>
          <a:stretch>
            <a:fillRect/>
          </a:stretch>
        </p:blipFill>
        <p:spPr>
          <a:xfrm>
            <a:off x="72012" y="5733256"/>
            <a:ext cx="5148060" cy="1047560"/>
          </a:xfrm>
          <a:prstGeom prst="rect">
            <a:avLst/>
          </a:prstGeom>
        </p:spPr>
      </p:pic>
      <p:sp>
        <p:nvSpPr>
          <p:cNvPr id="2" name="Titre 1"/>
          <p:cNvSpPr>
            <a:spLocks noGrp="1"/>
          </p:cNvSpPr>
          <p:nvPr>
            <p:ph type="title"/>
          </p:nvPr>
        </p:nvSpPr>
        <p:spPr>
          <a:xfrm>
            <a:off x="457200" y="-90264"/>
            <a:ext cx="8229600" cy="1143000"/>
          </a:xfrm>
        </p:spPr>
        <p:txBody>
          <a:bodyPr/>
          <a:lstStyle/>
          <a:p>
            <a:r>
              <a:rPr lang="fr-FR" dirty="0" smtClean="0"/>
              <a:t>Restructuration de l’UCA</a:t>
            </a:r>
            <a:endParaRPr lang="fr-FR" dirty="0"/>
          </a:p>
        </p:txBody>
      </p:sp>
      <p:sp>
        <p:nvSpPr>
          <p:cNvPr id="57" name="Ellipse 56"/>
          <p:cNvSpPr/>
          <p:nvPr/>
        </p:nvSpPr>
        <p:spPr>
          <a:xfrm>
            <a:off x="1887621" y="861020"/>
            <a:ext cx="5941239" cy="5448300"/>
          </a:xfrm>
          <a:prstGeom prst="ellipse">
            <a:avLst/>
          </a:prstGeom>
          <a:solidFill>
            <a:srgbClr val="FFFFFF">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8" name="Ellipse 57"/>
          <p:cNvSpPr/>
          <p:nvPr/>
        </p:nvSpPr>
        <p:spPr>
          <a:xfrm>
            <a:off x="3710982" y="2264484"/>
            <a:ext cx="2233226" cy="2201772"/>
          </a:xfrm>
          <a:prstGeom prst="ellipse">
            <a:avLst/>
          </a:prstGeom>
          <a:solidFill>
            <a:srgbClr val="4067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tx1"/>
              </a:solidFill>
            </a:endParaRPr>
          </a:p>
        </p:txBody>
      </p:sp>
      <p:grpSp>
        <p:nvGrpSpPr>
          <p:cNvPr id="59" name="Groupe 58"/>
          <p:cNvGrpSpPr/>
          <p:nvPr/>
        </p:nvGrpSpPr>
        <p:grpSpPr>
          <a:xfrm>
            <a:off x="2057712" y="2555885"/>
            <a:ext cx="1793104" cy="1719916"/>
            <a:chOff x="-2044700" y="2286000"/>
            <a:chExt cx="2489200" cy="2387600"/>
          </a:xfrm>
          <a:effectLst>
            <a:outerShdw blurRad="50800" dist="38100" dir="2700000" algn="tl" rotWithShape="0">
              <a:prstClr val="black">
                <a:alpha val="40000"/>
              </a:prstClr>
            </a:outerShdw>
          </a:effectLst>
        </p:grpSpPr>
        <p:sp>
          <p:nvSpPr>
            <p:cNvPr id="60" name="Ellipse 59"/>
            <p:cNvSpPr/>
            <p:nvPr/>
          </p:nvSpPr>
          <p:spPr>
            <a:xfrm>
              <a:off x="-1790700" y="25908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1" name="Bouée 60"/>
            <p:cNvSpPr/>
            <p:nvPr/>
          </p:nvSpPr>
          <p:spPr>
            <a:xfrm>
              <a:off x="-2044700" y="2286000"/>
              <a:ext cx="2489200" cy="2387600"/>
            </a:xfrm>
            <a:prstGeom prst="donut">
              <a:avLst>
                <a:gd name="adj" fmla="val 18617"/>
              </a:avLst>
            </a:prstGeom>
            <a:solidFill>
              <a:srgbClr val="ABC1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grpSp>
        <p:nvGrpSpPr>
          <p:cNvPr id="62" name="Groupe 61"/>
          <p:cNvGrpSpPr/>
          <p:nvPr/>
        </p:nvGrpSpPr>
        <p:grpSpPr>
          <a:xfrm>
            <a:off x="2978010" y="891755"/>
            <a:ext cx="1808685" cy="1734862"/>
            <a:chOff x="1727200" y="4368800"/>
            <a:chExt cx="2489200" cy="2387600"/>
          </a:xfrm>
          <a:effectLst>
            <a:outerShdw blurRad="50800" dist="38100" dir="2700000" algn="tl" rotWithShape="0">
              <a:prstClr val="black">
                <a:alpha val="40000"/>
              </a:prstClr>
            </a:outerShdw>
          </a:effectLst>
        </p:grpSpPr>
        <p:sp>
          <p:nvSpPr>
            <p:cNvPr id="63" name="Ellipse 62"/>
            <p:cNvSpPr/>
            <p:nvPr/>
          </p:nvSpPr>
          <p:spPr>
            <a:xfrm>
              <a:off x="1981200" y="46736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4" name="Bouée 63"/>
            <p:cNvSpPr/>
            <p:nvPr/>
          </p:nvSpPr>
          <p:spPr>
            <a:xfrm>
              <a:off x="1727200" y="4368800"/>
              <a:ext cx="2489200" cy="2387600"/>
            </a:xfrm>
            <a:prstGeom prst="donut">
              <a:avLst>
                <a:gd name="adj" fmla="val 18617"/>
              </a:avLst>
            </a:prstGeom>
            <a:solidFill>
              <a:srgbClr val="FEC6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grpSp>
        <p:nvGrpSpPr>
          <p:cNvPr id="65" name="Groupe 64"/>
          <p:cNvGrpSpPr/>
          <p:nvPr/>
        </p:nvGrpSpPr>
        <p:grpSpPr>
          <a:xfrm>
            <a:off x="5857981" y="2555954"/>
            <a:ext cx="1841974" cy="1731014"/>
            <a:chOff x="-2044700" y="1883106"/>
            <a:chExt cx="2489200" cy="2387599"/>
          </a:xfrm>
          <a:effectLst>
            <a:outerShdw blurRad="50800" dist="38100" dir="2700000" algn="tl" rotWithShape="0">
              <a:prstClr val="black">
                <a:alpha val="40000"/>
              </a:prstClr>
            </a:outerShdw>
          </a:effectLst>
        </p:grpSpPr>
        <p:sp>
          <p:nvSpPr>
            <p:cNvPr id="66" name="Ellipse 65"/>
            <p:cNvSpPr/>
            <p:nvPr/>
          </p:nvSpPr>
          <p:spPr>
            <a:xfrm>
              <a:off x="-1822858" y="2170387"/>
              <a:ext cx="1993900" cy="1790697"/>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7" name="Bouée 66"/>
            <p:cNvSpPr/>
            <p:nvPr/>
          </p:nvSpPr>
          <p:spPr>
            <a:xfrm>
              <a:off x="-2044700" y="1883106"/>
              <a:ext cx="2489200" cy="2387599"/>
            </a:xfrm>
            <a:prstGeom prst="donut">
              <a:avLst>
                <a:gd name="adj" fmla="val 18617"/>
              </a:avLst>
            </a:prstGeom>
            <a:solidFill>
              <a:srgbClr val="F269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8" name="Rectangle 67"/>
            <p:cNvSpPr/>
            <p:nvPr/>
          </p:nvSpPr>
          <p:spPr>
            <a:xfrm>
              <a:off x="-1429406" y="2694368"/>
              <a:ext cx="1186244" cy="891488"/>
            </a:xfrm>
            <a:prstGeom prst="rect">
              <a:avLst/>
            </a:prstGeom>
          </p:spPr>
          <p:txBody>
            <a:bodyPr wrap="none">
              <a:spAutoFit/>
            </a:bodyPr>
            <a:lstStyle/>
            <a:p>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LLSHS</a:t>
              </a:r>
              <a:endParaRPr lang="fr-FR" dirty="0"/>
            </a:p>
          </p:txBody>
        </p:sp>
      </p:grpSp>
      <p:grpSp>
        <p:nvGrpSpPr>
          <p:cNvPr id="69" name="Groupe 68"/>
          <p:cNvGrpSpPr/>
          <p:nvPr/>
        </p:nvGrpSpPr>
        <p:grpSpPr>
          <a:xfrm>
            <a:off x="4893897" y="872035"/>
            <a:ext cx="1819782" cy="1745505"/>
            <a:chOff x="-2044700" y="2233960"/>
            <a:chExt cx="2489200" cy="2387600"/>
          </a:xfrm>
          <a:effectLst>
            <a:outerShdw blurRad="50800" dist="38100" dir="2700000" algn="tl" rotWithShape="0">
              <a:prstClr val="black">
                <a:alpha val="40000"/>
              </a:prstClr>
            </a:outerShdw>
          </a:effectLst>
        </p:grpSpPr>
        <p:sp>
          <p:nvSpPr>
            <p:cNvPr id="70" name="Ellipse 69"/>
            <p:cNvSpPr/>
            <p:nvPr/>
          </p:nvSpPr>
          <p:spPr>
            <a:xfrm>
              <a:off x="-1790700" y="25908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1" name="Bouée 70"/>
            <p:cNvSpPr/>
            <p:nvPr/>
          </p:nvSpPr>
          <p:spPr>
            <a:xfrm>
              <a:off x="-2044700" y="2233960"/>
              <a:ext cx="2489200" cy="2387600"/>
            </a:xfrm>
            <a:prstGeom prst="donut">
              <a:avLst>
                <a:gd name="adj" fmla="val 18617"/>
              </a:avLst>
            </a:prstGeom>
            <a:solidFill>
              <a:srgbClr val="F792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cxnSp>
        <p:nvCxnSpPr>
          <p:cNvPr id="72" name="Connecteur droit 71"/>
          <p:cNvCxnSpPr/>
          <p:nvPr/>
        </p:nvCxnSpPr>
        <p:spPr>
          <a:xfrm>
            <a:off x="127042" y="1343620"/>
            <a:ext cx="2669540" cy="115025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Connecteur droit 72"/>
          <p:cNvCxnSpPr/>
          <p:nvPr/>
        </p:nvCxnSpPr>
        <p:spPr>
          <a:xfrm flipV="1">
            <a:off x="454702" y="5283160"/>
            <a:ext cx="2430780" cy="97536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Connecteur droit 73"/>
          <p:cNvCxnSpPr/>
          <p:nvPr/>
        </p:nvCxnSpPr>
        <p:spPr>
          <a:xfrm flipV="1">
            <a:off x="7785142" y="3690580"/>
            <a:ext cx="1562100" cy="2286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Connecteur droit 74"/>
          <p:cNvCxnSpPr/>
          <p:nvPr/>
        </p:nvCxnSpPr>
        <p:spPr>
          <a:xfrm>
            <a:off x="7152682" y="4719280"/>
            <a:ext cx="2118360" cy="10210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3761782" y="2478847"/>
            <a:ext cx="2108200" cy="892552"/>
          </a:xfrm>
          <a:prstGeom prst="rect">
            <a:avLst/>
          </a:prstGeom>
        </p:spPr>
        <p:txBody>
          <a:bodyPr wrap="square">
            <a:spAutoFit/>
          </a:bodyPr>
          <a:lstStyle/>
          <a:p>
            <a:pPr algn="ctr"/>
            <a:r>
              <a:rPr lang="fr-FR" sz="2600" b="1" dirty="0" err="1" smtClean="0">
                <a:ea typeface="Calibri" panose="020F0502020204030204" pitchFamily="34" charset="0"/>
                <a:cs typeface="Times New Roman" panose="02020603050405020304" pitchFamily="18" charset="0"/>
              </a:rPr>
              <a:t>UCAc</a:t>
            </a:r>
            <a:endParaRPr lang="fr-FR" sz="2600" b="1" dirty="0" smtClean="0">
              <a:ea typeface="Calibri" panose="020F0502020204030204" pitchFamily="34" charset="0"/>
              <a:cs typeface="Times New Roman" panose="02020603050405020304" pitchFamily="18" charset="0"/>
            </a:endParaRPr>
          </a:p>
          <a:p>
            <a:pPr algn="ctr"/>
            <a:r>
              <a:rPr lang="fr-FR" sz="2600" b="1" dirty="0" smtClean="0">
                <a:cs typeface="Times New Roman" panose="02020603050405020304" pitchFamily="18" charset="0"/>
              </a:rPr>
              <a:t>gouvernance</a:t>
            </a:r>
            <a:endParaRPr lang="fr-FR" sz="2800" dirty="0"/>
          </a:p>
        </p:txBody>
      </p:sp>
      <p:cxnSp>
        <p:nvCxnSpPr>
          <p:cNvPr id="79" name="Connecteur droit 78"/>
          <p:cNvCxnSpPr/>
          <p:nvPr/>
        </p:nvCxnSpPr>
        <p:spPr>
          <a:xfrm flipV="1">
            <a:off x="4028482" y="3336000"/>
            <a:ext cx="1663700"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Forme libre 79"/>
          <p:cNvSpPr/>
          <p:nvPr/>
        </p:nvSpPr>
        <p:spPr>
          <a:xfrm>
            <a:off x="3836169" y="3310573"/>
            <a:ext cx="2063897" cy="415495"/>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sz="1600" b="1" kern="1200" dirty="0" smtClean="0">
                <a:solidFill>
                  <a:schemeClr val="tx1"/>
                </a:solidFill>
              </a:rPr>
              <a:t>Directoire – CA - CAC</a:t>
            </a:r>
            <a:endParaRPr lang="fr-FR" sz="1600" b="1" kern="1200" dirty="0" smtClean="0">
              <a:solidFill>
                <a:schemeClr val="tx1"/>
              </a:solidFill>
              <a:ea typeface="Calibri" panose="020F0502020204030204" pitchFamily="34" charset="0"/>
              <a:cs typeface="Times New Roman" panose="02020603050405020304" pitchFamily="18" charset="0"/>
            </a:endParaRPr>
          </a:p>
        </p:txBody>
      </p:sp>
      <p:cxnSp>
        <p:nvCxnSpPr>
          <p:cNvPr id="81" name="Connecteur droit 80"/>
          <p:cNvCxnSpPr/>
          <p:nvPr/>
        </p:nvCxnSpPr>
        <p:spPr>
          <a:xfrm flipV="1">
            <a:off x="4047532" y="3767800"/>
            <a:ext cx="1518502"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Forme libre 81"/>
          <p:cNvSpPr/>
          <p:nvPr/>
        </p:nvSpPr>
        <p:spPr>
          <a:xfrm>
            <a:off x="4028483" y="3756888"/>
            <a:ext cx="1625600" cy="415495"/>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algn="ctr" defTabSz="622300">
              <a:lnSpc>
                <a:spcPct val="90000"/>
              </a:lnSpc>
              <a:spcBef>
                <a:spcPct val="0"/>
              </a:spcBef>
              <a:spcAft>
                <a:spcPct val="35000"/>
              </a:spcAft>
            </a:pPr>
            <a:r>
              <a:rPr lang="fr-FR" sz="1600" b="1" kern="1200" dirty="0" smtClean="0">
                <a:solidFill>
                  <a:schemeClr val="tx1"/>
                </a:solidFill>
              </a:rPr>
              <a:t> Services</a:t>
            </a:r>
            <a:endParaRPr lang="fr-FR" sz="1600" b="1" kern="1200" dirty="0" smtClean="0">
              <a:solidFill>
                <a:schemeClr val="tx1"/>
              </a:solidFill>
              <a:ea typeface="Calibri" panose="020F0502020204030204" pitchFamily="34" charset="0"/>
              <a:cs typeface="Times New Roman" panose="02020603050405020304" pitchFamily="18" charset="0"/>
            </a:endParaRPr>
          </a:p>
        </p:txBody>
      </p:sp>
      <p:sp>
        <p:nvSpPr>
          <p:cNvPr id="83" name="Ellipse 82"/>
          <p:cNvSpPr/>
          <p:nvPr/>
        </p:nvSpPr>
        <p:spPr>
          <a:xfrm>
            <a:off x="5208269" y="4400501"/>
            <a:ext cx="1475458" cy="1298261"/>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4" name="Bouée 83"/>
          <p:cNvSpPr/>
          <p:nvPr/>
        </p:nvSpPr>
        <p:spPr>
          <a:xfrm>
            <a:off x="4998017" y="4098567"/>
            <a:ext cx="1808685" cy="1734862"/>
          </a:xfrm>
          <a:prstGeom prst="donut">
            <a:avLst>
              <a:gd name="adj" fmla="val 18617"/>
            </a:avLst>
          </a:prstGeom>
          <a:solidFill>
            <a:srgbClr val="407BA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5" name="Ellipse 84"/>
          <p:cNvSpPr/>
          <p:nvPr/>
        </p:nvSpPr>
        <p:spPr>
          <a:xfrm>
            <a:off x="3227719" y="4302076"/>
            <a:ext cx="1475458" cy="1298261"/>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6" name="Bouée 85"/>
          <p:cNvSpPr/>
          <p:nvPr/>
        </p:nvSpPr>
        <p:spPr>
          <a:xfrm>
            <a:off x="3098270" y="4153305"/>
            <a:ext cx="1819782" cy="1745505"/>
          </a:xfrm>
          <a:prstGeom prst="donut">
            <a:avLst>
              <a:gd name="adj" fmla="val 18617"/>
            </a:avLst>
          </a:prstGeom>
          <a:solidFill>
            <a:srgbClr val="7EAFD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7" name="Rectangle 86"/>
          <p:cNvSpPr/>
          <p:nvPr/>
        </p:nvSpPr>
        <p:spPr>
          <a:xfrm>
            <a:off x="4980982" y="1375851"/>
            <a:ext cx="1600200" cy="646331"/>
          </a:xfrm>
          <a:prstGeom prst="rect">
            <a:avLst/>
          </a:prstGeom>
        </p:spPr>
        <p:txBody>
          <a:bodyPr wrap="square">
            <a:spAutoFit/>
          </a:bodyPr>
          <a:lstStyle/>
          <a:p>
            <a:pPr algn="ctr"/>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DEG</a:t>
            </a:r>
            <a:endParaRPr lang="fr-FR" dirty="0"/>
          </a:p>
        </p:txBody>
      </p:sp>
      <p:sp>
        <p:nvSpPr>
          <p:cNvPr id="88" name="Rectangle 87"/>
          <p:cNvSpPr/>
          <p:nvPr/>
        </p:nvSpPr>
        <p:spPr>
          <a:xfrm>
            <a:off x="2831134" y="1315526"/>
            <a:ext cx="2073648" cy="646331"/>
          </a:xfrm>
          <a:prstGeom prst="rect">
            <a:avLst/>
          </a:prstGeom>
        </p:spPr>
        <p:txBody>
          <a:bodyPr wrap="square">
            <a:spAutoFit/>
          </a:bodyPr>
          <a:lstStyle/>
          <a:p>
            <a:pPr algn="ctr"/>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Technologie</a:t>
            </a:r>
            <a:endParaRPr lang="fr-FR" dirty="0"/>
          </a:p>
        </p:txBody>
      </p:sp>
      <p:sp>
        <p:nvSpPr>
          <p:cNvPr id="89" name="Rectangle 88"/>
          <p:cNvSpPr/>
          <p:nvPr/>
        </p:nvSpPr>
        <p:spPr>
          <a:xfrm>
            <a:off x="2091358" y="3001451"/>
            <a:ext cx="1708524" cy="646331"/>
          </a:xfrm>
          <a:prstGeom prst="rect">
            <a:avLst/>
          </a:prstGeom>
        </p:spPr>
        <p:txBody>
          <a:bodyPr wrap="square">
            <a:spAutoFit/>
          </a:bodyPr>
          <a:lstStyle/>
          <a:p>
            <a:pPr algn="ctr"/>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Ingénierie</a:t>
            </a:r>
            <a:endParaRPr lang="fr-FR" dirty="0"/>
          </a:p>
        </p:txBody>
      </p:sp>
      <p:sp>
        <p:nvSpPr>
          <p:cNvPr id="90" name="Rectangle 89"/>
          <p:cNvSpPr/>
          <p:nvPr/>
        </p:nvSpPr>
        <p:spPr>
          <a:xfrm>
            <a:off x="5161371" y="4646748"/>
            <a:ext cx="1510258" cy="646331"/>
          </a:xfrm>
          <a:prstGeom prst="rect">
            <a:avLst/>
          </a:prstGeom>
        </p:spPr>
        <p:txBody>
          <a:bodyPr wrap="square">
            <a:spAutoFit/>
          </a:bodyPr>
          <a:lstStyle/>
          <a:p>
            <a:pPr algn="ctr"/>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SF</a:t>
            </a:r>
            <a:endParaRPr lang="fr-FR" dirty="0"/>
          </a:p>
        </p:txBody>
      </p:sp>
      <p:sp>
        <p:nvSpPr>
          <p:cNvPr id="91" name="Rectangle 90"/>
          <p:cNvSpPr/>
          <p:nvPr/>
        </p:nvSpPr>
        <p:spPr>
          <a:xfrm>
            <a:off x="3271658" y="4667616"/>
            <a:ext cx="1459458" cy="646331"/>
          </a:xfrm>
          <a:prstGeom prst="rect">
            <a:avLst/>
          </a:prstGeom>
        </p:spPr>
        <p:txBody>
          <a:bodyPr wrap="square">
            <a:spAutoFit/>
          </a:bodyPr>
          <a:lstStyle/>
          <a:p>
            <a:pPr algn="ctr"/>
            <a:r>
              <a:rPr lang="fr-FR" b="1" dirty="0" smtClean="0">
                <a:ea typeface="Calibri" panose="020F0502020204030204" pitchFamily="34" charset="0"/>
                <a:cs typeface="Times New Roman" panose="02020603050405020304" pitchFamily="18" charset="0"/>
              </a:rPr>
              <a:t>Institut</a:t>
            </a:r>
          </a:p>
          <a:p>
            <a:pPr algn="ctr"/>
            <a:r>
              <a:rPr lang="fr-FR" b="1" dirty="0" smtClean="0">
                <a:ea typeface="Calibri" panose="020F0502020204030204" pitchFamily="34" charset="0"/>
                <a:cs typeface="Times New Roman" panose="02020603050405020304" pitchFamily="18" charset="0"/>
              </a:rPr>
              <a:t>SVSE</a:t>
            </a:r>
            <a:endParaRPr lang="fr-FR" dirty="0"/>
          </a:p>
        </p:txBody>
      </p:sp>
      <p:cxnSp>
        <p:nvCxnSpPr>
          <p:cNvPr id="103" name="Connecteur droit 102"/>
          <p:cNvCxnSpPr/>
          <p:nvPr/>
        </p:nvCxnSpPr>
        <p:spPr>
          <a:xfrm flipV="1">
            <a:off x="6927257" y="1089620"/>
            <a:ext cx="1965325" cy="96202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7" name="Espace réservé du numéro de diapositive 4"/>
          <p:cNvSpPr>
            <a:spLocks noGrp="1"/>
          </p:cNvSpPr>
          <p:nvPr>
            <p:ph type="sldNum" sz="quarter" idx="12"/>
          </p:nvPr>
        </p:nvSpPr>
        <p:spPr>
          <a:xfrm>
            <a:off x="6553200" y="6138930"/>
            <a:ext cx="2133600" cy="365125"/>
          </a:xfrm>
        </p:spPr>
        <p:txBody>
          <a:bodyPr/>
          <a:lstStyle/>
          <a:p>
            <a:fld id="{2F4A69B5-58E0-4CD2-8037-5A0F8EA91998}" type="slidenum">
              <a:rPr lang="fr-FR" smtClean="0"/>
              <a:pPr/>
              <a:t>5</a:t>
            </a:fld>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Réflexion au sein des </a:t>
            </a:r>
            <a:r>
              <a:rPr lang="fr-FR" dirty="0" err="1" smtClean="0"/>
              <a:t>collegia</a:t>
            </a:r>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6</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6" name="Espace réservé du contenu 2"/>
          <p:cNvSpPr>
            <a:spLocks noGrp="1"/>
          </p:cNvSpPr>
          <p:nvPr>
            <p:ph idx="1"/>
          </p:nvPr>
        </p:nvSpPr>
        <p:spPr>
          <a:xfrm>
            <a:off x="590872" y="1340768"/>
            <a:ext cx="8229600" cy="4525963"/>
          </a:xfrm>
        </p:spPr>
        <p:txBody>
          <a:bodyPr>
            <a:normAutofit fontScale="70000" lnSpcReduction="20000"/>
          </a:bodyPr>
          <a:lstStyle/>
          <a:p>
            <a:r>
              <a:rPr lang="fr-FR" dirty="0" smtClean="0"/>
              <a:t>Identifier des « irritants » que l’évolution des </a:t>
            </a:r>
            <a:r>
              <a:rPr lang="fr-FR" dirty="0" err="1" smtClean="0"/>
              <a:t>Collegia</a:t>
            </a:r>
            <a:r>
              <a:rPr lang="fr-FR" dirty="0" smtClean="0"/>
              <a:t> pourrait permettre de traiter</a:t>
            </a:r>
          </a:p>
          <a:p>
            <a:r>
              <a:rPr lang="fr-FR" dirty="0" smtClean="0"/>
              <a:t>Se positionner par rapport à une série d’objectifs</a:t>
            </a:r>
          </a:p>
          <a:p>
            <a:pPr lvl="1"/>
            <a:r>
              <a:rPr lang="fr-FR" dirty="0" smtClean="0"/>
              <a:t>Aboutir à une organisation lisible pour les étudiants, les personnels et les partenaires de l’UCA</a:t>
            </a:r>
            <a:endParaRPr lang="fr-FR" i="1" dirty="0" smtClean="0"/>
          </a:p>
          <a:p>
            <a:pPr lvl="1"/>
            <a:r>
              <a:rPr lang="fr-FR" dirty="0" smtClean="0"/>
              <a:t>Permettre une déclinaison du projet d’établissement et du projet CAP 20-25 par grand champ disciplinaire.</a:t>
            </a:r>
          </a:p>
          <a:p>
            <a:pPr lvl="1"/>
            <a:r>
              <a:rPr lang="fr-FR" dirty="0" smtClean="0"/>
              <a:t>Consolider l’articulation formation/recherche.</a:t>
            </a:r>
          </a:p>
          <a:p>
            <a:pPr lvl="1"/>
            <a:r>
              <a:rPr lang="fr-FR" dirty="0" smtClean="0"/>
              <a:t>Faciliter la mise en œuvre de projets pluridisciplinaires en recherche comme en formation.</a:t>
            </a:r>
          </a:p>
          <a:p>
            <a:pPr lvl="1"/>
            <a:r>
              <a:rPr lang="fr-FR" dirty="0" smtClean="0"/>
              <a:t>Simplifier le pilotage de l’établissement et les circuits de décision.</a:t>
            </a:r>
          </a:p>
          <a:p>
            <a:r>
              <a:rPr lang="fr-FR" dirty="0" smtClean="0"/>
              <a:t>Répondre à des questions spécifiques</a:t>
            </a:r>
          </a:p>
          <a:p>
            <a:pPr lvl="1">
              <a:buNone/>
            </a:pPr>
            <a:endParaRPr lang="fr-FR" dirty="0" smtClean="0">
              <a:sym typeface="Wingdings" pitchFamily="2" charset="2"/>
            </a:endParaRPr>
          </a:p>
          <a:p>
            <a:pPr lvl="1">
              <a:buNone/>
            </a:pPr>
            <a:r>
              <a:rPr lang="fr-FR" dirty="0" smtClean="0">
                <a:sym typeface="Wingdings" pitchFamily="2" charset="2"/>
              </a:rPr>
              <a:t> La question du périmètre n’est pas traitée dans un premier temps</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additive="base">
                                        <p:cTn id="1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 calcmode="lin" valueType="num">
                                      <p:cBhvr additive="base">
                                        <p:cTn id="2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 calcmode="lin" valueType="num">
                                      <p:cBhvr additive="base">
                                        <p:cTn id="2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anim calcmode="lin" valueType="num">
                                      <p:cBhvr additive="base">
                                        <p:cTn id="3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 calcmode="lin" valueType="num">
                                      <p:cBhvr additive="base">
                                        <p:cTn id="3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childTnLst>
                                    <p:set>
                                      <p:cBhvr>
                                        <p:cTn id="52" dur="1" fill="hold">
                                          <p:stCondLst>
                                            <p:cond delay="0"/>
                                          </p:stCondLst>
                                        </p:cTn>
                                        <p:tgtEl>
                                          <p:spTgt spid="6">
                                            <p:txEl>
                                              <p:pRg st="1" end="1"/>
                                            </p:txEl>
                                          </p:spTgt>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6">
                                            <p:txEl>
                                              <p:pRg st="2" end="2"/>
                                            </p:txEl>
                                          </p:spTgt>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6">
                                            <p:txEl>
                                              <p:pRg st="4" end="4"/>
                                            </p:txEl>
                                          </p:spTgt>
                                        </p:tgtEl>
                                        <p:attrNameLst>
                                          <p:attrName>style.visibility</p:attrName>
                                        </p:attrNameLst>
                                      </p:cBhvr>
                                      <p:to>
                                        <p:strVal val="visible"/>
                                      </p:to>
                                    </p:set>
                                  </p:childTnLst>
                                </p:cTn>
                              </p:par>
                              <p:par>
                                <p:cTn id="59" presetID="1" presetClass="entr" presetSubtype="0" fill="hold" grpId="1" nodeType="withEffect">
                                  <p:stCondLst>
                                    <p:cond delay="0"/>
                                  </p:stCondLst>
                                  <p:childTnLst>
                                    <p:set>
                                      <p:cBhvr>
                                        <p:cTn id="60" dur="1" fill="hold">
                                          <p:stCondLst>
                                            <p:cond delay="0"/>
                                          </p:stCondLst>
                                        </p:cTn>
                                        <p:tgtEl>
                                          <p:spTgt spid="6">
                                            <p:txEl>
                                              <p:pRg st="5" end="5"/>
                                            </p:txEl>
                                          </p:spTgt>
                                        </p:tgtEl>
                                        <p:attrNameLst>
                                          <p:attrName>style.visibility</p:attrName>
                                        </p:attrNameLst>
                                      </p:cBhvr>
                                      <p:to>
                                        <p:strVal val="visible"/>
                                      </p:to>
                                    </p:set>
                                  </p:childTnLst>
                                </p:cTn>
                              </p:par>
                              <p:par>
                                <p:cTn id="61" presetID="1" presetClass="entr" presetSubtype="0" fill="hold" grpId="1" nodeType="withEffect">
                                  <p:stCondLst>
                                    <p:cond delay="0"/>
                                  </p:stCondLst>
                                  <p:childTnLst>
                                    <p:set>
                                      <p:cBhvr>
                                        <p:cTn id="6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6">
                                            <p:txEl>
                                              <p:pRg st="7" end="7"/>
                                            </p:txEl>
                                          </p:spTgt>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r>
              <a:rPr lang="fr-FR" dirty="0" smtClean="0"/>
              <a:t>Stratégie</a:t>
            </a:r>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7</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6" name="Espace réservé du contenu 2"/>
          <p:cNvSpPr>
            <a:spLocks noGrp="1"/>
          </p:cNvSpPr>
          <p:nvPr>
            <p:ph idx="1"/>
          </p:nvPr>
        </p:nvSpPr>
        <p:spPr>
          <a:xfrm>
            <a:off x="611560" y="980728"/>
            <a:ext cx="8229600" cy="4968552"/>
          </a:xfrm>
        </p:spPr>
        <p:txBody>
          <a:bodyPr>
            <a:normAutofit fontScale="70000" lnSpcReduction="20000"/>
          </a:bodyPr>
          <a:lstStyle/>
          <a:p>
            <a:r>
              <a:rPr lang="fr-FR" dirty="0" smtClean="0"/>
              <a:t>Construction</a:t>
            </a:r>
          </a:p>
          <a:p>
            <a:pPr lvl="1"/>
            <a:r>
              <a:rPr lang="fr-FR" dirty="0" smtClean="0"/>
              <a:t>Bureau</a:t>
            </a:r>
          </a:p>
          <a:p>
            <a:pPr lvl="1"/>
            <a:r>
              <a:rPr lang="fr-FR" dirty="0" smtClean="0"/>
              <a:t>Conseil (3/7)</a:t>
            </a:r>
          </a:p>
          <a:p>
            <a:pPr lvl="1"/>
            <a:r>
              <a:rPr lang="fr-FR" dirty="0" smtClean="0"/>
              <a:t>Bureau + directeurs de labo (17/7)</a:t>
            </a:r>
          </a:p>
          <a:p>
            <a:pPr lvl="1"/>
            <a:r>
              <a:rPr lang="fr-FR" dirty="0" smtClean="0"/>
              <a:t>AG (rentrée)</a:t>
            </a:r>
          </a:p>
          <a:p>
            <a:r>
              <a:rPr lang="fr-FR" dirty="0" smtClean="0"/>
              <a:t>Le message aujourd’hui</a:t>
            </a:r>
          </a:p>
          <a:p>
            <a:pPr lvl="1"/>
            <a:r>
              <a:rPr lang="fr-FR" dirty="0" smtClean="0"/>
              <a:t>Pour un pilotage enseignement/recherche performant</a:t>
            </a:r>
          </a:p>
          <a:p>
            <a:pPr lvl="2">
              <a:buFont typeface="Wingdings" pitchFamily="2" charset="2"/>
              <a:buChar char="Ø"/>
            </a:pPr>
            <a:r>
              <a:rPr lang="fr-FR" dirty="0" smtClean="0"/>
              <a:t>tout diplôme d’un secteur doit être géré dans le même institut</a:t>
            </a:r>
          </a:p>
          <a:p>
            <a:pPr lvl="1"/>
            <a:r>
              <a:rPr lang="fr-FR" dirty="0" smtClean="0"/>
              <a:t>Position spécifique de l’EUPI (proximité du secteur ingénierie/a priori à cheval sur deux instituts)</a:t>
            </a:r>
          </a:p>
          <a:p>
            <a:pPr lvl="2">
              <a:buFont typeface="Wingdings" pitchFamily="2" charset="2"/>
              <a:buChar char="Ø"/>
            </a:pPr>
            <a:r>
              <a:rPr lang="fr-FR" dirty="0" smtClean="0"/>
              <a:t>la question du périmètre doit être abordée rapidement </a:t>
            </a:r>
          </a:p>
          <a:p>
            <a:pPr lvl="2">
              <a:buFont typeface="Wingdings" pitchFamily="2" charset="2"/>
              <a:buChar char="Ø"/>
            </a:pPr>
            <a:r>
              <a:rPr lang="fr-FR" dirty="0" smtClean="0"/>
              <a:t>Les éventuelles contraintes imposées par l’ICI/INP doivent être spécifiées</a:t>
            </a:r>
          </a:p>
          <a:p>
            <a:pPr lvl="1"/>
            <a:r>
              <a:rPr lang="fr-FR" dirty="0" smtClean="0"/>
              <a:t>L’unité de l’EUPI n’est pas nécessairement remise en question</a:t>
            </a:r>
          </a:p>
          <a:p>
            <a:pPr lvl="1"/>
            <a:r>
              <a:rPr lang="fr-FR" dirty="0" smtClean="0"/>
              <a:t>Pas de </a:t>
            </a:r>
            <a:r>
              <a:rPr lang="fr-FR" dirty="0" err="1" smtClean="0"/>
              <a:t>jusquauboutisme</a:t>
            </a:r>
            <a:r>
              <a:rPr lang="fr-FR" dirty="0" smtClean="0"/>
              <a:t> si une solution satisfaisante n’est pas trouvée (se contenter de la création de la fédération d’écoles d’ingénieurs).</a:t>
            </a:r>
          </a:p>
          <a:p>
            <a:pPr lvl="1"/>
            <a:r>
              <a:rPr lang="fr-FR" dirty="0" smtClean="0"/>
              <a:t>Définition de notre propre notion d’EUR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 calcmode="lin" valueType="num">
                                      <p:cBhvr additive="base">
                                        <p:cTn id="2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anim calcmode="lin" valueType="num">
                                      <p:cBhvr additive="base">
                                        <p:cTn id="3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 calcmode="lin" valueType="num">
                                      <p:cBhvr additive="base">
                                        <p:cTn id="37"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6">
                                            <p:txEl>
                                              <p:pRg st="8" end="8"/>
                                            </p:txEl>
                                          </p:spTgt>
                                        </p:tgtEl>
                                        <p:attrNameLst>
                                          <p:attrName>style.visibility</p:attrName>
                                        </p:attrNameLst>
                                      </p:cBhvr>
                                      <p:to>
                                        <p:strVal val="visible"/>
                                      </p:to>
                                    </p:set>
                                    <p:anim calcmode="lin" valueType="num">
                                      <p:cBhvr additive="base">
                                        <p:cTn id="4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6">
                                            <p:txEl>
                                              <p:pRg st="9" end="9"/>
                                            </p:txEl>
                                          </p:spTgt>
                                        </p:tgtEl>
                                        <p:attrNameLst>
                                          <p:attrName>style.visibility</p:attrName>
                                        </p:attrNameLst>
                                      </p:cBhvr>
                                      <p:to>
                                        <p:strVal val="visible"/>
                                      </p:to>
                                    </p:set>
                                    <p:anim calcmode="lin" valueType="num">
                                      <p:cBhvr additive="base">
                                        <p:cTn id="45"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6">
                                            <p:txEl>
                                              <p:pRg st="10" end="10"/>
                                            </p:txEl>
                                          </p:spTgt>
                                        </p:tgtEl>
                                        <p:attrNameLst>
                                          <p:attrName>style.visibility</p:attrName>
                                        </p:attrNameLst>
                                      </p:cBhvr>
                                      <p:to>
                                        <p:strVal val="visible"/>
                                      </p:to>
                                    </p:set>
                                    <p:anim calcmode="lin" valueType="num">
                                      <p:cBhvr additive="base">
                                        <p:cTn id="49"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6">
                                            <p:txEl>
                                              <p:pRg st="11" end="11"/>
                                            </p:txEl>
                                          </p:spTgt>
                                        </p:tgtEl>
                                        <p:attrNameLst>
                                          <p:attrName>style.visibility</p:attrName>
                                        </p:attrNameLst>
                                      </p:cBhvr>
                                      <p:to>
                                        <p:strVal val="visible"/>
                                      </p:to>
                                    </p:set>
                                    <p:anim calcmode="lin" valueType="num">
                                      <p:cBhvr additive="base">
                                        <p:cTn id="5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6">
                                            <p:txEl>
                                              <p:pRg st="12" end="12"/>
                                            </p:txEl>
                                          </p:spTgt>
                                        </p:tgtEl>
                                        <p:attrNameLst>
                                          <p:attrName>style.visibility</p:attrName>
                                        </p:attrNameLst>
                                      </p:cBhvr>
                                      <p:to>
                                        <p:strVal val="visible"/>
                                      </p:to>
                                    </p:set>
                                    <p:anim calcmode="lin" valueType="num">
                                      <p:cBhvr additive="base">
                                        <p:cTn id="57"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6">
                                            <p:txEl>
                                              <p:pRg st="13" end="13"/>
                                            </p:txEl>
                                          </p:spTgt>
                                        </p:tgtEl>
                                        <p:attrNameLst>
                                          <p:attrName>style.visibility</p:attrName>
                                        </p:attrNameLst>
                                      </p:cBhvr>
                                      <p:to>
                                        <p:strVal val="visible"/>
                                      </p:to>
                                    </p:set>
                                    <p:anim calcmode="lin" valueType="num">
                                      <p:cBhvr additive="base">
                                        <p:cTn id="61"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6">
                                            <p:txEl>
                                              <p:pRg st="0" end="0"/>
                                            </p:txEl>
                                          </p:spTgt>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6">
                                            <p:txEl>
                                              <p:pRg st="1" end="1"/>
                                            </p:txEl>
                                          </p:spTgt>
                                        </p:tgtEl>
                                        <p:attrNameLst>
                                          <p:attrName>style.visibility</p:attrName>
                                        </p:attrNameLst>
                                      </p:cBhvr>
                                      <p:to>
                                        <p:strVal val="visible"/>
                                      </p:to>
                                    </p:set>
                                  </p:childTnLst>
                                </p:cTn>
                              </p:par>
                              <p:par>
                                <p:cTn id="69" presetID="1" presetClass="entr" presetSubtype="0" fill="hold" grpId="1" nodeType="withEffect">
                                  <p:stCondLst>
                                    <p:cond delay="0"/>
                                  </p:stCondLst>
                                  <p:childTnLst>
                                    <p:set>
                                      <p:cBhvr>
                                        <p:cTn id="70" dur="1" fill="hold">
                                          <p:stCondLst>
                                            <p:cond delay="0"/>
                                          </p:stCondLst>
                                        </p:cTn>
                                        <p:tgtEl>
                                          <p:spTgt spid="6">
                                            <p:txEl>
                                              <p:pRg st="2" end="2"/>
                                            </p:txEl>
                                          </p:spTgt>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6">
                                            <p:txEl>
                                              <p:pRg st="3" end="3"/>
                                            </p:txEl>
                                          </p:spTgt>
                                        </p:tgtEl>
                                        <p:attrNameLst>
                                          <p:attrName>style.visibility</p:attrName>
                                        </p:attrNameLst>
                                      </p:cBhvr>
                                      <p:to>
                                        <p:strVal val="visible"/>
                                      </p:to>
                                    </p:set>
                                  </p:childTnLst>
                                </p:cTn>
                              </p:par>
                              <p:par>
                                <p:cTn id="73" presetID="1" presetClass="entr" presetSubtype="0" fill="hold" grpId="1" nodeType="withEffect">
                                  <p:stCondLst>
                                    <p:cond delay="0"/>
                                  </p:stCondLst>
                                  <p:childTnLst>
                                    <p:set>
                                      <p:cBhvr>
                                        <p:cTn id="7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1" nodeType="clickEffect">
                                  <p:stCondLst>
                                    <p:cond delay="0"/>
                                  </p:stCondLst>
                                  <p:childTnLst>
                                    <p:set>
                                      <p:cBhvr>
                                        <p:cTn id="78" dur="1" fill="hold">
                                          <p:stCondLst>
                                            <p:cond delay="0"/>
                                          </p:stCondLst>
                                        </p:cTn>
                                        <p:tgtEl>
                                          <p:spTgt spid="6">
                                            <p:txEl>
                                              <p:pRg st="5" end="5"/>
                                            </p:txEl>
                                          </p:spTgt>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6">
                                            <p:txEl>
                                              <p:pRg st="6" end="6"/>
                                            </p:txEl>
                                          </p:spTgt>
                                        </p:tgtEl>
                                        <p:attrNameLst>
                                          <p:attrName>style.visibility</p:attrName>
                                        </p:attrNameLst>
                                      </p:cBhvr>
                                      <p:to>
                                        <p:strVal val="visible"/>
                                      </p:to>
                                    </p:set>
                                  </p:childTnLst>
                                </p:cTn>
                              </p:par>
                              <p:par>
                                <p:cTn id="81" presetID="1" presetClass="entr" presetSubtype="0" fill="hold" grpId="1" nodeType="withEffect">
                                  <p:stCondLst>
                                    <p:cond delay="0"/>
                                  </p:stCondLst>
                                  <p:childTnLst>
                                    <p:set>
                                      <p:cBhvr>
                                        <p:cTn id="82" dur="1" fill="hold">
                                          <p:stCondLst>
                                            <p:cond delay="0"/>
                                          </p:stCondLst>
                                        </p:cTn>
                                        <p:tgtEl>
                                          <p:spTgt spid="6">
                                            <p:txEl>
                                              <p:pRg st="7" end="7"/>
                                            </p:txEl>
                                          </p:spTgt>
                                        </p:tgtEl>
                                        <p:attrNameLst>
                                          <p:attrName>style.visibility</p:attrName>
                                        </p:attrNameLst>
                                      </p:cBhvr>
                                      <p:to>
                                        <p:strVal val="visible"/>
                                      </p:to>
                                    </p:set>
                                  </p:childTnLst>
                                </p:cTn>
                              </p:par>
                              <p:par>
                                <p:cTn id="83" presetID="1" presetClass="entr" presetSubtype="0" fill="hold" grpId="1" nodeType="withEffect">
                                  <p:stCondLst>
                                    <p:cond delay="0"/>
                                  </p:stCondLst>
                                  <p:childTnLst>
                                    <p:set>
                                      <p:cBhvr>
                                        <p:cTn id="84" dur="1" fill="hold">
                                          <p:stCondLst>
                                            <p:cond delay="0"/>
                                          </p:stCondLst>
                                        </p:cTn>
                                        <p:tgtEl>
                                          <p:spTgt spid="6">
                                            <p:txEl>
                                              <p:pRg st="8" end="8"/>
                                            </p:txEl>
                                          </p:spTgt>
                                        </p:tgtEl>
                                        <p:attrNameLst>
                                          <p:attrName>style.visibility</p:attrName>
                                        </p:attrNameLst>
                                      </p:cBhvr>
                                      <p:to>
                                        <p:strVal val="visible"/>
                                      </p:to>
                                    </p:set>
                                  </p:childTnLst>
                                </p:cTn>
                              </p:par>
                              <p:par>
                                <p:cTn id="85" presetID="1" presetClass="entr" presetSubtype="0" fill="hold" grpId="1" nodeType="withEffect">
                                  <p:stCondLst>
                                    <p:cond delay="0"/>
                                  </p:stCondLst>
                                  <p:childTnLst>
                                    <p:set>
                                      <p:cBhvr>
                                        <p:cTn id="86" dur="1" fill="hold">
                                          <p:stCondLst>
                                            <p:cond delay="0"/>
                                          </p:stCondLst>
                                        </p:cTn>
                                        <p:tgtEl>
                                          <p:spTgt spid="6">
                                            <p:txEl>
                                              <p:pRg st="9" end="9"/>
                                            </p:txEl>
                                          </p:spTgt>
                                        </p:tgtEl>
                                        <p:attrNameLst>
                                          <p:attrName>style.visibility</p:attrName>
                                        </p:attrNameLst>
                                      </p:cBhvr>
                                      <p:to>
                                        <p:strVal val="visible"/>
                                      </p:to>
                                    </p:set>
                                  </p:childTnLst>
                                </p:cTn>
                              </p:par>
                              <p:par>
                                <p:cTn id="87" presetID="1" presetClass="entr" presetSubtype="0" fill="hold" grpId="1" nodeType="withEffect">
                                  <p:stCondLst>
                                    <p:cond delay="0"/>
                                  </p:stCondLst>
                                  <p:childTnLst>
                                    <p:set>
                                      <p:cBhvr>
                                        <p:cTn id="88" dur="1" fill="hold">
                                          <p:stCondLst>
                                            <p:cond delay="0"/>
                                          </p:stCondLst>
                                        </p:cTn>
                                        <p:tgtEl>
                                          <p:spTgt spid="6">
                                            <p:txEl>
                                              <p:pRg st="10" end="10"/>
                                            </p:txEl>
                                          </p:spTgt>
                                        </p:tgtEl>
                                        <p:attrNameLst>
                                          <p:attrName>style.visibility</p:attrName>
                                        </p:attrNameLst>
                                      </p:cBhvr>
                                      <p:to>
                                        <p:strVal val="visible"/>
                                      </p:to>
                                    </p:set>
                                  </p:childTnLst>
                                </p:cTn>
                              </p:par>
                              <p:par>
                                <p:cTn id="89" presetID="1" presetClass="entr" presetSubtype="0" fill="hold" grpId="1" nodeType="withEffect">
                                  <p:stCondLst>
                                    <p:cond delay="0"/>
                                  </p:stCondLst>
                                  <p:childTnLst>
                                    <p:set>
                                      <p:cBhvr>
                                        <p:cTn id="90" dur="1" fill="hold">
                                          <p:stCondLst>
                                            <p:cond delay="0"/>
                                          </p:stCondLst>
                                        </p:cTn>
                                        <p:tgtEl>
                                          <p:spTgt spid="6">
                                            <p:txEl>
                                              <p:pRg st="11" end="11"/>
                                            </p:txEl>
                                          </p:spTgt>
                                        </p:tgtEl>
                                        <p:attrNameLst>
                                          <p:attrName>style.visibility</p:attrName>
                                        </p:attrNameLst>
                                      </p:cBhvr>
                                      <p:to>
                                        <p:strVal val="visible"/>
                                      </p:to>
                                    </p:set>
                                  </p:childTnLst>
                                </p:cTn>
                              </p:par>
                              <p:par>
                                <p:cTn id="91" presetID="1" presetClass="entr" presetSubtype="0" fill="hold" grpId="1" nodeType="withEffect">
                                  <p:stCondLst>
                                    <p:cond delay="0"/>
                                  </p:stCondLst>
                                  <p:childTnLst>
                                    <p:set>
                                      <p:cBhvr>
                                        <p:cTn id="92" dur="1" fill="hold">
                                          <p:stCondLst>
                                            <p:cond delay="0"/>
                                          </p:stCondLst>
                                        </p:cTn>
                                        <p:tgtEl>
                                          <p:spTgt spid="6">
                                            <p:txEl>
                                              <p:pRg st="12" end="12"/>
                                            </p:txEl>
                                          </p:spTgt>
                                        </p:tgtEl>
                                        <p:attrNameLst>
                                          <p:attrName>style.visibility</p:attrName>
                                        </p:attrNameLst>
                                      </p:cBhvr>
                                      <p:to>
                                        <p:strVal val="visible"/>
                                      </p:to>
                                    </p:set>
                                  </p:childTnLst>
                                </p:cTn>
                              </p:par>
                              <p:par>
                                <p:cTn id="93" presetID="1" presetClass="entr" presetSubtype="0" fill="hold" grpId="1" nodeType="withEffect">
                                  <p:stCondLst>
                                    <p:cond delay="0"/>
                                  </p:stCondLst>
                                  <p:childTnLst>
                                    <p:set>
                                      <p:cBhvr>
                                        <p:cTn id="94"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15416"/>
            <a:ext cx="8229600" cy="1143000"/>
          </a:xfrm>
        </p:spPr>
        <p:txBody>
          <a:bodyPr/>
          <a:lstStyle/>
          <a:p>
            <a:r>
              <a:rPr lang="fr-FR" dirty="0" smtClean="0"/>
              <a:t>L’INP/ICI aujourd’hui</a:t>
            </a:r>
            <a:endParaRPr lang="fr-FR" dirty="0"/>
          </a:p>
        </p:txBody>
      </p:sp>
      <p:sp>
        <p:nvSpPr>
          <p:cNvPr id="4" name="Espace réservé du numéro de diapositive 3"/>
          <p:cNvSpPr>
            <a:spLocks noGrp="1"/>
          </p:cNvSpPr>
          <p:nvPr>
            <p:ph type="sldNum" sz="quarter" idx="12"/>
          </p:nvPr>
        </p:nvSpPr>
        <p:spPr>
          <a:xfrm>
            <a:off x="6553200" y="6414368"/>
            <a:ext cx="2133600" cy="365125"/>
          </a:xfrm>
        </p:spPr>
        <p:txBody>
          <a:bodyPr/>
          <a:lstStyle/>
          <a:p>
            <a:fld id="{2F4A69B5-58E0-4CD2-8037-5A0F8EA91998}" type="slidenum">
              <a:rPr lang="fr-FR" smtClean="0"/>
              <a:pPr/>
              <a:t>8</a:t>
            </a:fld>
            <a:endParaRPr lang="fr-FR" dirty="0"/>
          </a:p>
        </p:txBody>
      </p:sp>
      <p:sp>
        <p:nvSpPr>
          <p:cNvPr id="5" name="Ellipse 4"/>
          <p:cNvSpPr/>
          <p:nvPr/>
        </p:nvSpPr>
        <p:spPr>
          <a:xfrm>
            <a:off x="2577693" y="1777961"/>
            <a:ext cx="3975100" cy="3975100"/>
          </a:xfrm>
          <a:prstGeom prst="ellipse">
            <a:avLst/>
          </a:prstGeom>
          <a:solidFill>
            <a:srgbClr val="799CA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tx1"/>
              </a:solidFill>
            </a:endParaRPr>
          </a:p>
        </p:txBody>
      </p:sp>
      <p:grpSp>
        <p:nvGrpSpPr>
          <p:cNvPr id="6" name="Groupe 5"/>
          <p:cNvGrpSpPr/>
          <p:nvPr/>
        </p:nvGrpSpPr>
        <p:grpSpPr>
          <a:xfrm>
            <a:off x="968419" y="2552091"/>
            <a:ext cx="2052266" cy="1979956"/>
            <a:chOff x="-2044700" y="2272104"/>
            <a:chExt cx="2489200" cy="2401496"/>
          </a:xfrm>
          <a:effectLst>
            <a:outerShdw blurRad="50800" dist="38100" dir="2700000" algn="tl" rotWithShape="0">
              <a:prstClr val="black">
                <a:alpha val="40000"/>
              </a:prstClr>
            </a:outerShdw>
          </a:effectLst>
        </p:grpSpPr>
        <p:sp>
          <p:nvSpPr>
            <p:cNvPr id="7" name="Ellipse 6"/>
            <p:cNvSpPr/>
            <p:nvPr/>
          </p:nvSpPr>
          <p:spPr>
            <a:xfrm>
              <a:off x="-1790700" y="25908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Bouée 7"/>
            <p:cNvSpPr/>
            <p:nvPr/>
          </p:nvSpPr>
          <p:spPr>
            <a:xfrm>
              <a:off x="-2044700" y="2286000"/>
              <a:ext cx="2489200" cy="2387600"/>
            </a:xfrm>
            <a:prstGeom prst="donut">
              <a:avLst>
                <a:gd name="adj" fmla="val 18617"/>
              </a:avLst>
            </a:prstGeom>
            <a:solidFill>
              <a:srgbClr val="2B67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p:cNvSpPr/>
            <p:nvPr/>
          </p:nvSpPr>
          <p:spPr>
            <a:xfrm>
              <a:off x="-1409436" y="2272104"/>
              <a:ext cx="1289452" cy="559955"/>
            </a:xfrm>
            <a:prstGeom prst="rect">
              <a:avLst/>
            </a:prstGeom>
          </p:spPr>
          <p:txBody>
            <a:bodyPr wrap="none">
              <a:spAutoFit/>
            </a:bodyPr>
            <a:lstStyle/>
            <a:p>
              <a:r>
                <a:rPr lang="fr-FR" sz="2400" b="1" dirty="0" smtClean="0">
                  <a:ea typeface="Calibri" panose="020F0502020204030204" pitchFamily="34" charset="0"/>
                  <a:cs typeface="Times New Roman" panose="02020603050405020304" pitchFamily="18" charset="0"/>
                </a:rPr>
                <a:t>SIGMA</a:t>
              </a:r>
              <a:endParaRPr lang="fr-FR" sz="2400" dirty="0"/>
            </a:p>
          </p:txBody>
        </p:sp>
        <p:pic>
          <p:nvPicPr>
            <p:cNvPr id="10" name="Picture 4" descr="RÃ©sultat de recherche d'images pour &quot;SIGMA CLERMONT .&quot;"/>
            <p:cNvPicPr>
              <a:picLocks noChangeAspect="1" noChangeArrowheads="1"/>
            </p:cNvPicPr>
            <p:nvPr/>
          </p:nvPicPr>
          <p:blipFill>
            <a:blip r:embed="rId2" cstate="print">
              <a:extLst>
                <a:ext uri="{BEBA8EAE-BF5A-486C-A8C5-ECC9F3942E4B}">
                  <a14:imgProps xmlns="" xmlns:a14="http://schemas.microsoft.com/office/drawing/2010/main">
                    <a14:imgLayer r:embed="rId3">
                      <a14:imgEffect>
                        <a14:backgroundRemoval t="10000" b="90000" l="10000" r="90000">
                          <a14:foregroundMark x1="18083" y1="32711" x2="18083" y2="32711"/>
                          <a14:foregroundMark x1="18583" y1="38060" x2="18583" y2="38060"/>
                          <a14:foregroundMark x1="23917" y1="44652" x2="23917" y2="44652"/>
                          <a14:foregroundMark x1="20917" y1="47264" x2="20917" y2="47264"/>
                          <a14:foregroundMark x1="20833" y1="47264" x2="21833" y2="46891"/>
                          <a14:foregroundMark x1="22167" y1="46642" x2="22500" y2="46393"/>
                          <a14:foregroundMark x1="22667" y1="45896" x2="23250" y2="44527"/>
                          <a14:foregroundMark x1="23333" y1="44154" x2="23333" y2="43284"/>
                          <a14:foregroundMark x1="29500" y1="34080" x2="29500" y2="34080"/>
                          <a14:foregroundMark x1="29500" y1="34080" x2="29500" y2="34080"/>
                          <a14:foregroundMark x1="29500" y1="33706" x2="30250" y2="30721"/>
                          <a14:foregroundMark x1="30333" y1="31219" x2="30333" y2="31219"/>
                          <a14:foregroundMark x1="30333" y1="31343" x2="30333" y2="32214"/>
                          <a14:foregroundMark x1="30417" y1="35821" x2="30417" y2="37562"/>
                          <a14:foregroundMark x1="29750" y1="23507" x2="29750" y2="23507"/>
                          <a14:foregroundMark x1="54250" y1="33955" x2="54250" y2="33955"/>
                          <a14:foregroundMark x1="54250" y1="33955" x2="54250" y2="33955"/>
                          <a14:foregroundMark x1="54250" y1="33955" x2="54250" y2="33955"/>
                          <a14:foregroundMark x1="56750" y1="32463" x2="57000" y2="32338"/>
                          <a14:foregroundMark x1="57083" y1="32338" x2="57083" y2="32338"/>
                          <a14:foregroundMark x1="61917" y1="35448" x2="61917" y2="35448"/>
                          <a14:foregroundMark x1="61167" y1="43532" x2="61167" y2="43532"/>
                          <a14:foregroundMark x1="53333" y1="46517" x2="53333" y2="46517"/>
                          <a14:foregroundMark x1="53333" y1="45647" x2="53333" y2="44652"/>
                          <a14:foregroundMark x1="53333" y1="43657" x2="53417" y2="43035"/>
                          <a14:foregroundMark x1="69917" y1="37687" x2="69917" y2="37687"/>
                          <a14:foregroundMark x1="69833" y1="37811" x2="69833" y2="37811"/>
                          <a14:foregroundMark x1="78750" y1="31343" x2="78750" y2="31343"/>
                          <a14:foregroundMark x1="84000" y1="37562" x2="84000" y2="37562"/>
                          <a14:foregroundMark x1="84167" y1="40299" x2="84167" y2="40299"/>
                          <a14:foregroundMark x1="83750" y1="43781" x2="83333" y2="44652"/>
                          <a14:foregroundMark x1="81500" y1="48134" x2="81250" y2="48259"/>
                          <a14:foregroundMark x1="55250" y1="58831" x2="55250" y2="58831"/>
                          <a14:foregroundMark x1="56250" y1="55846" x2="56250" y2="55846"/>
                          <a14:foregroundMark x1="56917" y1="61318" x2="56917" y2="61318"/>
                          <a14:foregroundMark x1="59500" y1="60199" x2="59500" y2="60199"/>
                          <a14:foregroundMark x1="59250" y1="57836" x2="59250" y2="57836"/>
                          <a14:foregroundMark x1="59250" y1="61443" x2="59250" y2="61443"/>
                          <a14:foregroundMark x1="63333" y1="55597" x2="63333" y2="55597"/>
                          <a14:foregroundMark x1="63917" y1="58458" x2="63917" y2="58458"/>
                          <a14:foregroundMark x1="64000" y1="61567" x2="64000" y2="61567"/>
                          <a14:foregroundMark x1="62667" y1="60075" x2="62667" y2="60075"/>
                          <a14:foregroundMark x1="68750" y1="56592" x2="68750" y2="56592"/>
                          <a14:foregroundMark x1="67750" y1="58706" x2="67750" y2="58706"/>
                          <a14:foregroundMark x1="68417" y1="61443" x2="68417" y2="61443"/>
                          <a14:foregroundMark x1="66333" y1="60697" x2="66333" y2="60697"/>
                          <a14:foregroundMark x1="70417" y1="56468" x2="70417" y2="56468"/>
                          <a14:foregroundMark x1="71417" y1="59080" x2="71417" y2="59080"/>
                          <a14:foregroundMark x1="73250" y1="56841" x2="73250" y2="56841"/>
                          <a14:foregroundMark x1="70583" y1="61567" x2="70583" y2="61567"/>
                          <a14:foregroundMark x1="75500" y1="60821" x2="75500" y2="60821"/>
                          <a14:foregroundMark x1="75750" y1="55970" x2="75750" y2="55970"/>
                          <a14:foregroundMark x1="79167" y1="56343" x2="79167" y2="56343"/>
                          <a14:foregroundMark x1="81833" y1="60448" x2="81833" y2="60448"/>
                          <a14:foregroundMark x1="81750" y1="58706" x2="81750" y2="58706"/>
                          <a14:foregroundMark x1="81750" y1="56592" x2="81750" y2="56592"/>
                          <a14:foregroundMark x1="80583" y1="59204" x2="80583" y2="59204"/>
                          <a14:foregroundMark x1="81667" y1="61318" x2="81667" y2="61318"/>
                          <a14:foregroundMark x1="83917" y1="56095" x2="83917" y2="56095"/>
                          <a14:backgroundMark x1="67167" y1="57090" x2="67167" y2="57090"/>
                          <a14:backgroundMark x1="75750" y1="58955" x2="75750" y2="58955"/>
                        </a14:backgroundRemoval>
                      </a14:imgEffect>
                    </a14:imgLayer>
                  </a14:imgProps>
                </a:ext>
                <a:ext uri="{28A0092B-C50C-407E-A947-70E740481C1C}">
                  <a14:useLocalDpi xmlns="" xmlns:a14="http://schemas.microsoft.com/office/drawing/2010/main" val="0"/>
                </a:ext>
              </a:extLst>
            </a:blip>
            <a:srcRect/>
            <a:stretch>
              <a:fillRect/>
            </a:stretch>
          </p:blipFill>
          <p:spPr bwMode="auto">
            <a:xfrm>
              <a:off x="-1496252" y="3112500"/>
              <a:ext cx="1387475" cy="929608"/>
            </a:xfrm>
            <a:prstGeom prst="rect">
              <a:avLst/>
            </a:prstGeom>
            <a:noFill/>
            <a:extLst>
              <a:ext uri="{909E8E84-426E-40DD-AFC4-6F175D3DCCD1}">
                <a14:hiddenFill xmlns="" xmlns:a14="http://schemas.microsoft.com/office/drawing/2010/main">
                  <a:solidFill>
                    <a:srgbClr val="FFFFFF"/>
                  </a:solidFill>
                </a14:hiddenFill>
              </a:ext>
            </a:extLst>
          </p:spPr>
        </p:pic>
      </p:grpSp>
      <p:grpSp>
        <p:nvGrpSpPr>
          <p:cNvPr id="11" name="Groupe 10"/>
          <p:cNvGrpSpPr/>
          <p:nvPr/>
        </p:nvGrpSpPr>
        <p:grpSpPr>
          <a:xfrm>
            <a:off x="3441293" y="552543"/>
            <a:ext cx="2070100" cy="1985607"/>
            <a:chOff x="1727200" y="4368800"/>
            <a:chExt cx="2489200" cy="2387600"/>
          </a:xfrm>
          <a:effectLst>
            <a:outerShdw blurRad="50800" dist="38100" dir="2700000" algn="tl" rotWithShape="0">
              <a:prstClr val="black">
                <a:alpha val="40000"/>
              </a:prstClr>
            </a:outerShdw>
          </a:effectLst>
        </p:grpSpPr>
        <p:sp>
          <p:nvSpPr>
            <p:cNvPr id="12" name="Ellipse 11"/>
            <p:cNvSpPr/>
            <p:nvPr/>
          </p:nvSpPr>
          <p:spPr>
            <a:xfrm>
              <a:off x="1981200" y="46736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Bouée 12"/>
            <p:cNvSpPr/>
            <p:nvPr/>
          </p:nvSpPr>
          <p:spPr>
            <a:xfrm>
              <a:off x="1727200" y="4368800"/>
              <a:ext cx="2489200" cy="2387600"/>
            </a:xfrm>
            <a:prstGeom prst="donut">
              <a:avLst>
                <a:gd name="adj" fmla="val 18617"/>
              </a:avLst>
            </a:prstGeom>
            <a:solidFill>
              <a:srgbClr val="1E9A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14" name="Picture 6" descr="RÃ©sultat de recherche d'images pour &quot;polytech clermont *.png&quot;"/>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219488" y="5118101"/>
              <a:ext cx="1544774" cy="926864"/>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p:cNvSpPr/>
            <p:nvPr/>
          </p:nvSpPr>
          <p:spPr>
            <a:xfrm>
              <a:off x="2131788" y="4433613"/>
              <a:ext cx="1774337" cy="555131"/>
            </a:xfrm>
            <a:prstGeom prst="rect">
              <a:avLst/>
            </a:prstGeom>
          </p:spPr>
          <p:txBody>
            <a:bodyPr wrap="none">
              <a:spAutoFit/>
            </a:bodyPr>
            <a:lstStyle/>
            <a:p>
              <a:r>
                <a:rPr lang="fr-FR" sz="2400" b="1" dirty="0" smtClean="0">
                  <a:ea typeface="Calibri" panose="020F0502020204030204" pitchFamily="34" charset="0"/>
                  <a:cs typeface="Times New Roman" panose="02020603050405020304" pitchFamily="18" charset="0"/>
                </a:rPr>
                <a:t>POLYTECH</a:t>
              </a:r>
              <a:endParaRPr lang="fr-FR" sz="2400" dirty="0"/>
            </a:p>
          </p:txBody>
        </p:sp>
      </p:grpSp>
      <p:grpSp>
        <p:nvGrpSpPr>
          <p:cNvPr id="16" name="Groupe 15"/>
          <p:cNvGrpSpPr/>
          <p:nvPr/>
        </p:nvGrpSpPr>
        <p:grpSpPr>
          <a:xfrm>
            <a:off x="3431832" y="4805712"/>
            <a:ext cx="2108200" cy="1987208"/>
            <a:chOff x="3111500" y="6190357"/>
            <a:chExt cx="2489200" cy="2394842"/>
          </a:xfrm>
          <a:effectLst>
            <a:outerShdw blurRad="50800" dist="38100" dir="2700000" algn="tl" rotWithShape="0">
              <a:prstClr val="black">
                <a:alpha val="40000"/>
              </a:prstClr>
            </a:outerShdw>
          </a:effectLst>
        </p:grpSpPr>
        <p:grpSp>
          <p:nvGrpSpPr>
            <p:cNvPr id="17" name="Groupe 111"/>
            <p:cNvGrpSpPr/>
            <p:nvPr/>
          </p:nvGrpSpPr>
          <p:grpSpPr>
            <a:xfrm>
              <a:off x="3111500" y="6190357"/>
              <a:ext cx="2489200" cy="2394842"/>
              <a:chOff x="-2044700" y="2278757"/>
              <a:chExt cx="2489200" cy="2394842"/>
            </a:xfrm>
          </p:grpSpPr>
          <p:sp>
            <p:nvSpPr>
              <p:cNvPr id="19" name="Ellipse 18"/>
              <p:cNvSpPr/>
              <p:nvPr/>
            </p:nvSpPr>
            <p:spPr>
              <a:xfrm>
                <a:off x="-1805696" y="25908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Bouée 19"/>
              <p:cNvSpPr/>
              <p:nvPr/>
            </p:nvSpPr>
            <p:spPr>
              <a:xfrm>
                <a:off x="-2044700" y="2285999"/>
                <a:ext cx="2489200" cy="2387600"/>
              </a:xfrm>
              <a:prstGeom prst="donut">
                <a:avLst>
                  <a:gd name="adj" fmla="val 18617"/>
                </a:avLst>
              </a:prstGeom>
              <a:solidFill>
                <a:srgbClr val="2E6C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1" name="Rectangle 20"/>
              <p:cNvSpPr/>
              <p:nvPr/>
            </p:nvSpPr>
            <p:spPr>
              <a:xfrm>
                <a:off x="-1348901" y="2278757"/>
                <a:ext cx="1120859" cy="556366"/>
              </a:xfrm>
              <a:prstGeom prst="rect">
                <a:avLst/>
              </a:prstGeom>
            </p:spPr>
            <p:txBody>
              <a:bodyPr wrap="none">
                <a:spAutoFit/>
              </a:bodyPr>
              <a:lstStyle/>
              <a:p>
                <a:r>
                  <a:rPr lang="fr-FR" sz="2400" b="1" dirty="0" smtClean="0">
                    <a:ea typeface="Calibri" panose="020F0502020204030204" pitchFamily="34" charset="0"/>
                    <a:cs typeface="Times New Roman" panose="02020603050405020304" pitchFamily="18" charset="0"/>
                  </a:rPr>
                  <a:t>ISIMA</a:t>
                </a:r>
                <a:endParaRPr lang="fr-FR" sz="2400" dirty="0"/>
              </a:p>
            </p:txBody>
          </p:sp>
        </p:grpSp>
        <p:pic>
          <p:nvPicPr>
            <p:cNvPr id="18" name="Picture 8" descr="http://www.mbrunot.com/files/isima/logos/ISIMA_logo.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762522" y="7270227"/>
              <a:ext cx="1214071" cy="237080"/>
            </a:xfrm>
            <a:prstGeom prst="rect">
              <a:avLst/>
            </a:prstGeom>
            <a:noFill/>
            <a:extLst>
              <a:ext uri="{909E8E84-426E-40DD-AFC4-6F175D3DCCD1}">
                <a14:hiddenFill xmlns="" xmlns:a14="http://schemas.microsoft.com/office/drawing/2010/main">
                  <a:solidFill>
                    <a:srgbClr val="FFFFFF"/>
                  </a:solidFill>
                </a14:hiddenFill>
              </a:ext>
            </a:extLst>
          </p:spPr>
        </p:pic>
      </p:grpSp>
      <p:grpSp>
        <p:nvGrpSpPr>
          <p:cNvPr id="22" name="Groupe 21"/>
          <p:cNvGrpSpPr/>
          <p:nvPr/>
        </p:nvGrpSpPr>
        <p:grpSpPr>
          <a:xfrm>
            <a:off x="6048425" y="2541177"/>
            <a:ext cx="2082800" cy="2005379"/>
            <a:chOff x="-2044700" y="2224887"/>
            <a:chExt cx="2489200" cy="2396673"/>
          </a:xfrm>
          <a:effectLst>
            <a:outerShdw blurRad="50800" dist="38100" dir="2700000" algn="tl" rotWithShape="0">
              <a:prstClr val="black">
                <a:alpha val="40000"/>
              </a:prstClr>
            </a:outerShdw>
          </a:effectLst>
        </p:grpSpPr>
        <p:sp>
          <p:nvSpPr>
            <p:cNvPr id="23" name="Ellipse 22"/>
            <p:cNvSpPr/>
            <p:nvPr/>
          </p:nvSpPr>
          <p:spPr>
            <a:xfrm>
              <a:off x="-1790700" y="2590800"/>
              <a:ext cx="1993900" cy="1790700"/>
            </a:xfrm>
            <a:prstGeom prst="ellipse">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4" name="Bouée 23"/>
            <p:cNvSpPr/>
            <p:nvPr/>
          </p:nvSpPr>
          <p:spPr>
            <a:xfrm>
              <a:off x="-2044700" y="2233960"/>
              <a:ext cx="2489200" cy="2387600"/>
            </a:xfrm>
            <a:prstGeom prst="donut">
              <a:avLst>
                <a:gd name="adj" fmla="val 18617"/>
              </a:avLst>
            </a:prstGeom>
            <a:solidFill>
              <a:srgbClr val="507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5" name="Rectangle 24"/>
            <p:cNvSpPr/>
            <p:nvPr/>
          </p:nvSpPr>
          <p:spPr>
            <a:xfrm>
              <a:off x="-1184679" y="2224887"/>
              <a:ext cx="847160" cy="551746"/>
            </a:xfrm>
            <a:prstGeom prst="rect">
              <a:avLst/>
            </a:prstGeom>
          </p:spPr>
          <p:txBody>
            <a:bodyPr wrap="none">
              <a:spAutoFit/>
            </a:bodyPr>
            <a:lstStyle/>
            <a:p>
              <a:r>
                <a:rPr lang="fr-FR" sz="2400" b="1" dirty="0" smtClean="0">
                  <a:ea typeface="Calibri" panose="020F0502020204030204" pitchFamily="34" charset="0"/>
                  <a:cs typeface="Times New Roman" panose="02020603050405020304" pitchFamily="18" charset="0"/>
                </a:rPr>
                <a:t>EUR</a:t>
              </a:r>
              <a:endParaRPr lang="fr-FR" sz="2400" dirty="0"/>
            </a:p>
          </p:txBody>
        </p:sp>
      </p:grpSp>
      <p:cxnSp>
        <p:nvCxnSpPr>
          <p:cNvPr id="26" name="Connecteur droit 25"/>
          <p:cNvCxnSpPr/>
          <p:nvPr/>
        </p:nvCxnSpPr>
        <p:spPr>
          <a:xfrm>
            <a:off x="289879" y="1861418"/>
            <a:ext cx="2997200" cy="74385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flipV="1">
            <a:off x="1039179" y="4858618"/>
            <a:ext cx="2139043" cy="10414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flipV="1">
            <a:off x="5703708" y="2064618"/>
            <a:ext cx="2637971" cy="584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5915979" y="4960218"/>
            <a:ext cx="2095500" cy="8636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Forme libre 29"/>
          <p:cNvSpPr/>
          <p:nvPr/>
        </p:nvSpPr>
        <p:spPr>
          <a:xfrm>
            <a:off x="333809" y="627498"/>
            <a:ext cx="2654015" cy="1270206"/>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kern="1200" dirty="0" smtClean="0">
                <a:solidFill>
                  <a:schemeClr val="tx1"/>
                </a:solidFill>
              </a:rPr>
              <a:t> </a:t>
            </a:r>
            <a:r>
              <a:rPr lang="fr-FR" b="1" kern="1200" dirty="0" smtClean="0">
                <a:solidFill>
                  <a:schemeClr val="tx1"/>
                </a:solidFill>
                <a:ea typeface="Calibri" panose="020F0502020204030204" pitchFamily="34" charset="0"/>
                <a:cs typeface="Times New Roman" panose="02020603050405020304" pitchFamily="18" charset="0"/>
              </a:rPr>
              <a:t>Interface </a:t>
            </a:r>
          </a:p>
          <a:p>
            <a:pPr lvl="0" defTabSz="622300">
              <a:lnSpc>
                <a:spcPct val="90000"/>
              </a:lnSpc>
              <a:spcBef>
                <a:spcPct val="0"/>
              </a:spcBef>
              <a:spcAft>
                <a:spcPct val="35000"/>
              </a:spcAft>
            </a:pPr>
            <a:r>
              <a:rPr lang="fr-FR" b="1" kern="1200" dirty="0" smtClean="0">
                <a:solidFill>
                  <a:schemeClr val="tx1"/>
                </a:solidFill>
                <a:ea typeface="Calibri" panose="020F0502020204030204" pitchFamily="34" charset="0"/>
                <a:cs typeface="Times New Roman" panose="02020603050405020304" pitchFamily="18" charset="0"/>
              </a:rPr>
              <a:t>avec le monde </a:t>
            </a:r>
          </a:p>
          <a:p>
            <a:pPr lvl="0" defTabSz="622300">
              <a:lnSpc>
                <a:spcPct val="90000"/>
              </a:lnSpc>
              <a:spcBef>
                <a:spcPct val="0"/>
              </a:spcBef>
              <a:spcAft>
                <a:spcPct val="35000"/>
              </a:spcAft>
            </a:pPr>
            <a:r>
              <a:rPr lang="fr-FR" b="1" dirty="0" smtClean="0">
                <a:solidFill>
                  <a:schemeClr val="tx1"/>
                </a:solidFill>
                <a:ea typeface="Calibri" panose="020F0502020204030204" pitchFamily="34" charset="0"/>
                <a:cs typeface="Times New Roman" panose="02020603050405020304" pitchFamily="18" charset="0"/>
              </a:rPr>
              <a:t>socioéconomique</a:t>
            </a:r>
            <a:endParaRPr lang="fr-FR" b="1" kern="1200" dirty="0">
              <a:solidFill>
                <a:schemeClr val="tx1"/>
              </a:solidFill>
            </a:endParaRPr>
          </a:p>
        </p:txBody>
      </p:sp>
      <p:sp>
        <p:nvSpPr>
          <p:cNvPr id="31" name="Forme libre 30"/>
          <p:cNvSpPr/>
          <p:nvPr/>
        </p:nvSpPr>
        <p:spPr>
          <a:xfrm>
            <a:off x="7049941" y="954069"/>
            <a:ext cx="2654015" cy="1270206"/>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b="1" kern="1200" dirty="0" smtClean="0">
                <a:solidFill>
                  <a:schemeClr val="tx1"/>
                </a:solidFill>
              </a:rPr>
              <a:t>Relations</a:t>
            </a:r>
          </a:p>
          <a:p>
            <a:pPr lvl="0" defTabSz="622300">
              <a:lnSpc>
                <a:spcPct val="90000"/>
              </a:lnSpc>
              <a:spcBef>
                <a:spcPct val="0"/>
              </a:spcBef>
              <a:spcAft>
                <a:spcPct val="35000"/>
              </a:spcAft>
            </a:pPr>
            <a:r>
              <a:rPr lang="fr-FR" b="1" dirty="0" smtClean="0">
                <a:solidFill>
                  <a:schemeClr val="tx1"/>
                </a:solidFill>
                <a:ea typeface="Calibri" panose="020F0502020204030204" pitchFamily="34" charset="0"/>
                <a:cs typeface="Times New Roman" panose="02020603050405020304" pitchFamily="18" charset="0"/>
              </a:rPr>
              <a:t>avec les autres</a:t>
            </a:r>
          </a:p>
          <a:p>
            <a:pPr lvl="0" defTabSz="622300">
              <a:lnSpc>
                <a:spcPct val="90000"/>
              </a:lnSpc>
              <a:spcBef>
                <a:spcPct val="0"/>
              </a:spcBef>
              <a:spcAft>
                <a:spcPct val="35000"/>
              </a:spcAft>
            </a:pPr>
            <a:r>
              <a:rPr lang="fr-FR" b="1" dirty="0" smtClean="0">
                <a:solidFill>
                  <a:schemeClr val="tx1"/>
                </a:solidFill>
                <a:ea typeface="Calibri" panose="020F0502020204030204" pitchFamily="34" charset="0"/>
                <a:cs typeface="Times New Roman" panose="02020603050405020304" pitchFamily="18" charset="0"/>
              </a:rPr>
              <a:t>i</a:t>
            </a:r>
            <a:r>
              <a:rPr lang="fr-FR" b="1" kern="1200" dirty="0" smtClean="0">
                <a:solidFill>
                  <a:schemeClr val="tx1"/>
                </a:solidFill>
                <a:ea typeface="Calibri" panose="020F0502020204030204" pitchFamily="34" charset="0"/>
                <a:cs typeface="Times New Roman" panose="02020603050405020304" pitchFamily="18" charset="0"/>
              </a:rPr>
              <a:t>nstituts</a:t>
            </a:r>
          </a:p>
        </p:txBody>
      </p:sp>
      <p:sp>
        <p:nvSpPr>
          <p:cNvPr id="32" name="Forme libre 31"/>
          <p:cNvSpPr/>
          <p:nvPr/>
        </p:nvSpPr>
        <p:spPr>
          <a:xfrm>
            <a:off x="405817" y="5199498"/>
            <a:ext cx="2654015" cy="1270206"/>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kern="1200" dirty="0" smtClean="0">
                <a:solidFill>
                  <a:schemeClr val="tx1"/>
                </a:solidFill>
              </a:rPr>
              <a:t> </a:t>
            </a:r>
            <a:r>
              <a:rPr lang="fr-FR" b="1" kern="1200" dirty="0" smtClean="0">
                <a:solidFill>
                  <a:schemeClr val="tx1"/>
                </a:solidFill>
                <a:ea typeface="Calibri" panose="020F0502020204030204" pitchFamily="34" charset="0"/>
                <a:cs typeface="Times New Roman" panose="02020603050405020304" pitchFamily="18" charset="0"/>
              </a:rPr>
              <a:t>Politique</a:t>
            </a:r>
          </a:p>
          <a:p>
            <a:pPr lvl="0" defTabSz="622300">
              <a:lnSpc>
                <a:spcPct val="90000"/>
              </a:lnSpc>
              <a:spcBef>
                <a:spcPct val="0"/>
              </a:spcBef>
              <a:spcAft>
                <a:spcPct val="35000"/>
              </a:spcAft>
            </a:pPr>
            <a:r>
              <a:rPr lang="fr-FR" b="1" dirty="0" smtClean="0">
                <a:solidFill>
                  <a:schemeClr val="tx1"/>
                </a:solidFill>
                <a:ea typeface="Calibri" panose="020F0502020204030204" pitchFamily="34" charset="0"/>
                <a:cs typeface="Times New Roman" panose="02020603050405020304" pitchFamily="18" charset="0"/>
              </a:rPr>
              <a:t>Des réseaux</a:t>
            </a:r>
          </a:p>
          <a:p>
            <a:pPr lvl="0" defTabSz="622300">
              <a:lnSpc>
                <a:spcPct val="90000"/>
              </a:lnSpc>
              <a:spcBef>
                <a:spcPct val="0"/>
              </a:spcBef>
              <a:spcAft>
                <a:spcPct val="35000"/>
              </a:spcAft>
            </a:pPr>
            <a:r>
              <a:rPr lang="fr-FR" b="1" kern="1200" dirty="0" smtClean="0">
                <a:solidFill>
                  <a:schemeClr val="tx1"/>
                </a:solidFill>
                <a:cs typeface="Times New Roman" panose="02020603050405020304" pitchFamily="18" charset="0"/>
              </a:rPr>
              <a:t>(IMT, INP, </a:t>
            </a:r>
            <a:r>
              <a:rPr lang="fr-FR" b="1" kern="1200" dirty="0" err="1" smtClean="0">
                <a:solidFill>
                  <a:schemeClr val="tx1"/>
                </a:solidFill>
                <a:cs typeface="Times New Roman" panose="02020603050405020304" pitchFamily="18" charset="0"/>
              </a:rPr>
              <a:t>Polytech</a:t>
            </a:r>
            <a:r>
              <a:rPr lang="fr-FR" b="1" kern="1200" dirty="0" smtClean="0">
                <a:solidFill>
                  <a:schemeClr val="tx1"/>
                </a:solidFill>
                <a:cs typeface="Times New Roman" panose="02020603050405020304" pitchFamily="18" charset="0"/>
              </a:rPr>
              <a:t>….)</a:t>
            </a:r>
            <a:endParaRPr lang="fr-FR" b="1" kern="1200" dirty="0">
              <a:solidFill>
                <a:schemeClr val="tx1"/>
              </a:solidFill>
            </a:endParaRPr>
          </a:p>
        </p:txBody>
      </p:sp>
      <p:sp>
        <p:nvSpPr>
          <p:cNvPr id="33" name="Rectangle 32"/>
          <p:cNvSpPr/>
          <p:nvPr/>
        </p:nvSpPr>
        <p:spPr>
          <a:xfrm>
            <a:off x="2937793" y="2569510"/>
            <a:ext cx="3164713" cy="461665"/>
          </a:xfrm>
          <a:prstGeom prst="rect">
            <a:avLst/>
          </a:prstGeom>
        </p:spPr>
        <p:txBody>
          <a:bodyPr wrap="none">
            <a:spAutoFit/>
          </a:bodyPr>
          <a:lstStyle/>
          <a:p>
            <a:r>
              <a:rPr lang="fr-FR" sz="2400" b="1" dirty="0" smtClean="0">
                <a:ea typeface="Calibri" panose="020F0502020204030204" pitchFamily="34" charset="0"/>
                <a:cs typeface="Times New Roman" panose="02020603050405020304" pitchFamily="18" charset="0"/>
              </a:rPr>
              <a:t>INSTITUT D’INGENIERIE</a:t>
            </a:r>
            <a:endParaRPr lang="fr-FR" sz="2400" dirty="0"/>
          </a:p>
        </p:txBody>
      </p:sp>
      <p:cxnSp>
        <p:nvCxnSpPr>
          <p:cNvPr id="34" name="Connecteur droit 33"/>
          <p:cNvCxnSpPr/>
          <p:nvPr/>
        </p:nvCxnSpPr>
        <p:spPr>
          <a:xfrm flipV="1">
            <a:off x="3618005" y="3071184"/>
            <a:ext cx="1741714"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Forme libre 34"/>
          <p:cNvSpPr/>
          <p:nvPr/>
        </p:nvSpPr>
        <p:spPr>
          <a:xfrm>
            <a:off x="3602765" y="3076783"/>
            <a:ext cx="1850572" cy="497319"/>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kern="1200" dirty="0" smtClean="0">
                <a:solidFill>
                  <a:schemeClr val="tx1"/>
                </a:solidFill>
              </a:rPr>
              <a:t> </a:t>
            </a:r>
            <a:r>
              <a:rPr lang="fr-FR" b="1" kern="1200" dirty="0" smtClean="0">
                <a:solidFill>
                  <a:schemeClr val="tx1"/>
                </a:solidFill>
                <a:ea typeface="Calibri" panose="020F0502020204030204" pitchFamily="34" charset="0"/>
                <a:cs typeface="Times New Roman" panose="02020603050405020304" pitchFamily="18" charset="0"/>
              </a:rPr>
              <a:t>Administration</a:t>
            </a:r>
          </a:p>
        </p:txBody>
      </p:sp>
      <p:cxnSp>
        <p:nvCxnSpPr>
          <p:cNvPr id="36" name="Connecteur droit 35"/>
          <p:cNvCxnSpPr/>
          <p:nvPr/>
        </p:nvCxnSpPr>
        <p:spPr>
          <a:xfrm>
            <a:off x="3626713" y="3497904"/>
            <a:ext cx="1715589" cy="87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Forme libre 36"/>
          <p:cNvSpPr/>
          <p:nvPr/>
        </p:nvSpPr>
        <p:spPr>
          <a:xfrm>
            <a:off x="4103507" y="3523097"/>
            <a:ext cx="772886" cy="475548"/>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b="1" kern="1200" dirty="0" smtClean="0">
                <a:solidFill>
                  <a:schemeClr val="tx1"/>
                </a:solidFill>
              </a:rPr>
              <a:t> C.</a:t>
            </a:r>
            <a:r>
              <a:rPr lang="fr-FR" b="1" kern="1200" dirty="0" smtClean="0">
                <a:solidFill>
                  <a:schemeClr val="tx1"/>
                </a:solidFill>
                <a:ea typeface="Calibri" panose="020F0502020204030204" pitchFamily="34" charset="0"/>
                <a:cs typeface="Times New Roman" panose="02020603050405020304" pitchFamily="18" charset="0"/>
              </a:rPr>
              <a:t>A.</a:t>
            </a:r>
          </a:p>
        </p:txBody>
      </p:sp>
      <p:cxnSp>
        <p:nvCxnSpPr>
          <p:cNvPr id="38" name="Connecteur droit 37"/>
          <p:cNvCxnSpPr/>
          <p:nvPr/>
        </p:nvCxnSpPr>
        <p:spPr>
          <a:xfrm flipV="1">
            <a:off x="3635422" y="3924624"/>
            <a:ext cx="1741714"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Forme libre 38"/>
          <p:cNvSpPr/>
          <p:nvPr/>
        </p:nvSpPr>
        <p:spPr>
          <a:xfrm>
            <a:off x="3178222" y="3914983"/>
            <a:ext cx="2688772" cy="475548"/>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b="1" kern="1200" dirty="0" smtClean="0">
                <a:solidFill>
                  <a:schemeClr val="tx1"/>
                </a:solidFill>
              </a:rPr>
              <a:t> Conseil de rayonnement</a:t>
            </a:r>
            <a:endParaRPr lang="fr-FR" b="1" kern="1200" dirty="0" smtClean="0">
              <a:solidFill>
                <a:schemeClr val="tx1"/>
              </a:solidFill>
              <a:ea typeface="Calibri" panose="020F0502020204030204" pitchFamily="34" charset="0"/>
              <a:cs typeface="Times New Roman" panose="02020603050405020304" pitchFamily="18" charset="0"/>
            </a:endParaRPr>
          </a:p>
        </p:txBody>
      </p:sp>
      <p:cxnSp>
        <p:nvCxnSpPr>
          <p:cNvPr id="40" name="Connecteur droit 39"/>
          <p:cNvCxnSpPr/>
          <p:nvPr/>
        </p:nvCxnSpPr>
        <p:spPr>
          <a:xfrm>
            <a:off x="3600588" y="4342637"/>
            <a:ext cx="186363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Forme libre 40"/>
          <p:cNvSpPr/>
          <p:nvPr/>
        </p:nvSpPr>
        <p:spPr>
          <a:xfrm>
            <a:off x="3047588" y="4350409"/>
            <a:ext cx="2688772" cy="475548"/>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algn="ctr" defTabSz="622300">
              <a:lnSpc>
                <a:spcPct val="90000"/>
              </a:lnSpc>
              <a:spcBef>
                <a:spcPct val="0"/>
              </a:spcBef>
              <a:spcAft>
                <a:spcPct val="35000"/>
              </a:spcAft>
            </a:pPr>
            <a:r>
              <a:rPr lang="fr-FR" b="1" kern="1200" dirty="0" smtClean="0">
                <a:solidFill>
                  <a:schemeClr val="tx1"/>
                </a:solidFill>
              </a:rPr>
              <a:t> Fondation</a:t>
            </a:r>
            <a:endParaRPr lang="fr-FR" b="1" kern="1200" dirty="0" smtClean="0">
              <a:solidFill>
                <a:schemeClr val="tx1"/>
              </a:solidFill>
              <a:ea typeface="Calibri" panose="020F0502020204030204" pitchFamily="34" charset="0"/>
              <a:cs typeface="Times New Roman" panose="02020603050405020304" pitchFamily="18" charset="0"/>
            </a:endParaRPr>
          </a:p>
        </p:txBody>
      </p:sp>
      <p:sp>
        <p:nvSpPr>
          <p:cNvPr id="42" name="Forme libre 41"/>
          <p:cNvSpPr/>
          <p:nvPr/>
        </p:nvSpPr>
        <p:spPr>
          <a:xfrm>
            <a:off x="6660232" y="5645812"/>
            <a:ext cx="1928950" cy="882675"/>
          </a:xfrm>
          <a:custGeom>
            <a:avLst/>
            <a:gdLst>
              <a:gd name="connsiteX0" fmla="*/ 0 w 7911911"/>
              <a:gd name="connsiteY0" fmla="*/ 81511 h 815110"/>
              <a:gd name="connsiteX1" fmla="*/ 81511 w 7911911"/>
              <a:gd name="connsiteY1" fmla="*/ 0 h 815110"/>
              <a:gd name="connsiteX2" fmla="*/ 7830400 w 7911911"/>
              <a:gd name="connsiteY2" fmla="*/ 0 h 815110"/>
              <a:gd name="connsiteX3" fmla="*/ 7911911 w 7911911"/>
              <a:gd name="connsiteY3" fmla="*/ 81511 h 815110"/>
              <a:gd name="connsiteX4" fmla="*/ 7911911 w 7911911"/>
              <a:gd name="connsiteY4" fmla="*/ 733599 h 815110"/>
              <a:gd name="connsiteX5" fmla="*/ 7830400 w 7911911"/>
              <a:gd name="connsiteY5" fmla="*/ 815110 h 815110"/>
              <a:gd name="connsiteX6" fmla="*/ 81511 w 7911911"/>
              <a:gd name="connsiteY6" fmla="*/ 815110 h 815110"/>
              <a:gd name="connsiteX7" fmla="*/ 0 w 7911911"/>
              <a:gd name="connsiteY7" fmla="*/ 733599 h 815110"/>
              <a:gd name="connsiteX8" fmla="*/ 0 w 7911911"/>
              <a:gd name="connsiteY8" fmla="*/ 81511 h 815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11911" h="815110">
                <a:moveTo>
                  <a:pt x="0" y="81511"/>
                </a:moveTo>
                <a:cubicBezTo>
                  <a:pt x="0" y="36494"/>
                  <a:pt x="36494" y="0"/>
                  <a:pt x="81511" y="0"/>
                </a:cubicBezTo>
                <a:lnTo>
                  <a:pt x="7830400" y="0"/>
                </a:lnTo>
                <a:cubicBezTo>
                  <a:pt x="7875417" y="0"/>
                  <a:pt x="7911911" y="36494"/>
                  <a:pt x="7911911" y="81511"/>
                </a:cubicBezTo>
                <a:lnTo>
                  <a:pt x="7911911" y="733599"/>
                </a:lnTo>
                <a:cubicBezTo>
                  <a:pt x="7911911" y="778616"/>
                  <a:pt x="7875417" y="815110"/>
                  <a:pt x="7830400" y="815110"/>
                </a:cubicBezTo>
                <a:lnTo>
                  <a:pt x="81511" y="815110"/>
                </a:lnTo>
                <a:cubicBezTo>
                  <a:pt x="36494" y="815110"/>
                  <a:pt x="0" y="778616"/>
                  <a:pt x="0" y="733599"/>
                </a:cubicBezTo>
                <a:lnTo>
                  <a:pt x="0" y="81511"/>
                </a:lnTo>
                <a:close/>
              </a:path>
            </a:pathLst>
          </a:custGeom>
          <a:noFill/>
          <a:ln>
            <a:noFill/>
          </a:ln>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9568" tIns="99568" rIns="99568" bIns="322921" numCol="1" spcCol="1270" anchor="t" anchorCtr="0">
            <a:noAutofit/>
          </a:bodyPr>
          <a:lstStyle/>
          <a:p>
            <a:pPr lvl="0" defTabSz="622300">
              <a:lnSpc>
                <a:spcPct val="90000"/>
              </a:lnSpc>
              <a:spcBef>
                <a:spcPct val="0"/>
              </a:spcBef>
              <a:spcAft>
                <a:spcPct val="35000"/>
              </a:spcAft>
            </a:pPr>
            <a:r>
              <a:rPr lang="fr-FR" kern="1200" dirty="0" smtClean="0">
                <a:solidFill>
                  <a:schemeClr val="tx1"/>
                </a:solidFill>
              </a:rPr>
              <a:t> </a:t>
            </a:r>
            <a:r>
              <a:rPr lang="fr-FR" b="1" kern="1200" dirty="0" smtClean="0">
                <a:solidFill>
                  <a:schemeClr val="tx1"/>
                </a:solidFill>
                <a:ea typeface="Calibri" panose="020F0502020204030204" pitchFamily="34" charset="0"/>
                <a:cs typeface="Times New Roman" panose="02020603050405020304" pitchFamily="18" charset="0"/>
              </a:rPr>
              <a:t>Partenariats</a:t>
            </a:r>
          </a:p>
          <a:p>
            <a:pPr lvl="0" defTabSz="622300">
              <a:lnSpc>
                <a:spcPct val="90000"/>
              </a:lnSpc>
              <a:spcBef>
                <a:spcPct val="0"/>
              </a:spcBef>
              <a:spcAft>
                <a:spcPct val="35000"/>
              </a:spcAft>
            </a:pPr>
            <a:r>
              <a:rPr lang="fr-FR" b="1" dirty="0" smtClean="0">
                <a:solidFill>
                  <a:schemeClr val="tx1"/>
                </a:solidFill>
                <a:ea typeface="Calibri" panose="020F0502020204030204" pitchFamily="34" charset="0"/>
                <a:cs typeface="Times New Roman" panose="02020603050405020304" pitchFamily="18" charset="0"/>
              </a:rPr>
              <a:t>Internationaux</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r>
              <a:rPr lang="fr-FR" dirty="0" smtClean="0"/>
              <a:t>Les alternatives d’intégration</a:t>
            </a:r>
            <a:endParaRPr lang="fr-FR" dirty="0"/>
          </a:p>
        </p:txBody>
      </p:sp>
      <p:sp>
        <p:nvSpPr>
          <p:cNvPr id="4" name="Espace réservé du numéro de diapositive 3"/>
          <p:cNvSpPr>
            <a:spLocks noGrp="1"/>
          </p:cNvSpPr>
          <p:nvPr>
            <p:ph type="sldNum" sz="quarter" idx="12"/>
          </p:nvPr>
        </p:nvSpPr>
        <p:spPr/>
        <p:txBody>
          <a:bodyPr/>
          <a:lstStyle/>
          <a:p>
            <a:fld id="{2F4A69B5-58E0-4CD2-8037-5A0F8EA91998}" type="slidenum">
              <a:rPr lang="fr-FR" smtClean="0"/>
              <a:pPr/>
              <a:t>9</a:t>
            </a:fld>
            <a:endParaRPr lang="fr-FR" dirty="0"/>
          </a:p>
        </p:txBody>
      </p:sp>
      <p:pic>
        <p:nvPicPr>
          <p:cNvPr id="5" name="Image 4" descr="eupi_long_RVB.jpg"/>
          <p:cNvPicPr>
            <a:picLocks noChangeAspect="1"/>
          </p:cNvPicPr>
          <p:nvPr/>
        </p:nvPicPr>
        <p:blipFill>
          <a:blip r:embed="rId2" cstate="print"/>
          <a:stretch>
            <a:fillRect/>
          </a:stretch>
        </p:blipFill>
        <p:spPr>
          <a:xfrm>
            <a:off x="288036" y="5733256"/>
            <a:ext cx="5148060" cy="1047560"/>
          </a:xfrm>
          <a:prstGeom prst="rect">
            <a:avLst/>
          </a:prstGeom>
        </p:spPr>
      </p:pic>
      <p:sp>
        <p:nvSpPr>
          <p:cNvPr id="6" name="Espace réservé du contenu 2"/>
          <p:cNvSpPr>
            <a:spLocks noGrp="1"/>
          </p:cNvSpPr>
          <p:nvPr>
            <p:ph idx="1"/>
          </p:nvPr>
        </p:nvSpPr>
        <p:spPr>
          <a:xfrm>
            <a:off x="611560" y="980728"/>
            <a:ext cx="8229600" cy="4968552"/>
          </a:xfrm>
        </p:spPr>
        <p:txBody>
          <a:bodyPr>
            <a:normAutofit/>
          </a:bodyPr>
          <a:lstStyle/>
          <a:p>
            <a:r>
              <a:rPr lang="fr-FR" dirty="0" smtClean="0"/>
              <a:t>3 écoles et des </a:t>
            </a:r>
            <a:r>
              <a:rPr lang="fr-FR" dirty="0" err="1" smtClean="0"/>
              <a:t>UFRs</a:t>
            </a:r>
            <a:r>
              <a:rPr lang="fr-FR" dirty="0" smtClean="0"/>
              <a:t> au sein de l’ICI/INP</a:t>
            </a:r>
          </a:p>
          <a:p>
            <a:r>
              <a:rPr lang="fr-FR" dirty="0" smtClean="0"/>
              <a:t>3 écoles qui opèrent les licences et les Masters</a:t>
            </a:r>
          </a:p>
          <a:p>
            <a:r>
              <a:rPr lang="fr-FR" strike="sngStrike" dirty="0" smtClean="0"/>
              <a:t>3 écoles et une EUR qui opère les autres masters. Les licences et les autres masters ailleurs.</a:t>
            </a:r>
          </a:p>
          <a:p>
            <a:pPr lvl="1">
              <a:buNone/>
            </a:pPr>
            <a:endParaRPr lang="fr-FR" dirty="0" smtClean="0"/>
          </a:p>
          <a:p>
            <a:pPr lvl="1">
              <a:buFont typeface="Wingdings" pitchFamily="2" charset="2"/>
              <a:buChar char="Ø"/>
            </a:pPr>
            <a:r>
              <a:rPr lang="fr-FR" dirty="0" smtClean="0"/>
              <a:t> Toutes les contraintes ne sont pas connues</a:t>
            </a:r>
          </a:p>
          <a:p>
            <a:pPr lvl="1">
              <a:buFont typeface="Wingdings" pitchFamily="2" charset="2"/>
              <a:buChar char="Ø"/>
            </a:pPr>
            <a:r>
              <a:rPr lang="fr-FR" dirty="0" smtClean="0"/>
              <a:t> Les débats ne sont pas officiellement lancés</a:t>
            </a:r>
          </a:p>
          <a:p>
            <a:pPr lvl="1">
              <a:buFont typeface="Wingdings" pitchFamily="2" charset="2"/>
              <a:buChar char="Ø"/>
            </a:pP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8917</TotalTime>
  <Words>1294</Words>
  <Application>Microsoft Office PowerPoint</Application>
  <PresentationFormat>Affichage à l'écran (4:3)</PresentationFormat>
  <Paragraphs>368</Paragraphs>
  <Slides>29</Slides>
  <Notes>0</Notes>
  <HiddenSlides>0</HiddenSlides>
  <MMClips>0</MMClips>
  <ScaleCrop>false</ScaleCrop>
  <HeadingPairs>
    <vt:vector size="6" baseType="variant">
      <vt:variant>
        <vt:lpstr>Thème</vt:lpstr>
      </vt:variant>
      <vt:variant>
        <vt:i4>2</vt:i4>
      </vt:variant>
      <vt:variant>
        <vt:lpstr>Serveurs OLE incorporés</vt:lpstr>
      </vt:variant>
      <vt:variant>
        <vt:i4>1</vt:i4>
      </vt:variant>
      <vt:variant>
        <vt:lpstr>Titres des diapositives</vt:lpstr>
      </vt:variant>
      <vt:variant>
        <vt:i4>29</vt:i4>
      </vt:variant>
    </vt:vector>
  </HeadingPairs>
  <TitlesOfParts>
    <vt:vector size="32" baseType="lpstr">
      <vt:lpstr>Thème Office</vt:lpstr>
      <vt:lpstr>Conception personnalisée</vt:lpstr>
      <vt:lpstr>Feuille de calcul</vt:lpstr>
      <vt:lpstr>CONSEIL 3 juillet 2018 </vt:lpstr>
      <vt:lpstr>Ordre du jour</vt:lpstr>
      <vt:lpstr>Ordre du jour</vt:lpstr>
      <vt:lpstr>Restructuration de l’UCA</vt:lpstr>
      <vt:lpstr>Restructuration de l’UCA</vt:lpstr>
      <vt:lpstr>Réflexion au sein des collegia</vt:lpstr>
      <vt:lpstr>Stratégie</vt:lpstr>
      <vt:lpstr>L’INP/ICI aujourd’hui</vt:lpstr>
      <vt:lpstr>Les alternatives d’intégration</vt:lpstr>
      <vt:lpstr>Ordre du jour</vt:lpstr>
      <vt:lpstr>Référentiel 2018/2019</vt:lpstr>
      <vt:lpstr>Ordre du jour</vt:lpstr>
      <vt:lpstr>Responsabilité du master QHS</vt:lpstr>
      <vt:lpstr>Ordre du jour</vt:lpstr>
      <vt:lpstr>Diapositive 15</vt:lpstr>
      <vt:lpstr>Diapositive 16</vt:lpstr>
      <vt:lpstr>Ordre du jour</vt:lpstr>
      <vt:lpstr>Diapositive 18</vt:lpstr>
      <vt:lpstr>Diapositive 19</vt:lpstr>
      <vt:lpstr>Diapositive 20</vt:lpstr>
      <vt:lpstr>Diapositive 21</vt:lpstr>
      <vt:lpstr>Ordre du jour</vt:lpstr>
      <vt:lpstr>Diapositive 23</vt:lpstr>
      <vt:lpstr>Diapositive 24</vt:lpstr>
      <vt:lpstr>Ordre du jour</vt:lpstr>
      <vt:lpstr>Agrégation de physique </vt:lpstr>
      <vt:lpstr>Ordre du jour</vt:lpstr>
      <vt:lpstr>DU Data Scientist </vt:lpstr>
      <vt:lpstr>Ordre du jour</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Laurent</dc:creator>
  <cp:lastModifiedBy>Laurent</cp:lastModifiedBy>
  <cp:revision>135</cp:revision>
  <dcterms:created xsi:type="dcterms:W3CDTF">2017-07-04T14:32:05Z</dcterms:created>
  <dcterms:modified xsi:type="dcterms:W3CDTF">2018-07-10T09:15:27Z</dcterms:modified>
</cp:coreProperties>
</file>